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88.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Lst>
  <p:sldSz cy="5143500" cx="9144000"/>
  <p:notesSz cx="6858000" cy="9144000"/>
  <p:embeddedFontLst>
    <p:embeddedFont>
      <p:font typeface="Average"/>
      <p:regular r:id="rId93"/>
    </p:embeddedFont>
    <p:embeddedFont>
      <p:font typeface="Oswald"/>
      <p:regular r:id="rId94"/>
      <p:bold r:id="rId9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84" Type="http://schemas.openxmlformats.org/officeDocument/2006/relationships/slide" Target="slides/slide80.xml"/><Relationship Id="rId83" Type="http://schemas.openxmlformats.org/officeDocument/2006/relationships/slide" Target="slides/slide79.xml"/><Relationship Id="rId42" Type="http://schemas.openxmlformats.org/officeDocument/2006/relationships/slide" Target="slides/slide38.xml"/><Relationship Id="rId86" Type="http://schemas.openxmlformats.org/officeDocument/2006/relationships/slide" Target="slides/slide82.xml"/><Relationship Id="rId41" Type="http://schemas.openxmlformats.org/officeDocument/2006/relationships/slide" Target="slides/slide37.xml"/><Relationship Id="rId85" Type="http://schemas.openxmlformats.org/officeDocument/2006/relationships/slide" Target="slides/slide81.xml"/><Relationship Id="rId44" Type="http://schemas.openxmlformats.org/officeDocument/2006/relationships/slide" Target="slides/slide40.xml"/><Relationship Id="rId88" Type="http://schemas.openxmlformats.org/officeDocument/2006/relationships/slide" Target="slides/slide84.xml"/><Relationship Id="rId43" Type="http://schemas.openxmlformats.org/officeDocument/2006/relationships/slide" Target="slides/slide39.xml"/><Relationship Id="rId87" Type="http://schemas.openxmlformats.org/officeDocument/2006/relationships/slide" Target="slides/slide83.xml"/><Relationship Id="rId46" Type="http://schemas.openxmlformats.org/officeDocument/2006/relationships/slide" Target="slides/slide42.xml"/><Relationship Id="rId45" Type="http://schemas.openxmlformats.org/officeDocument/2006/relationships/slide" Target="slides/slide41.xml"/><Relationship Id="rId89" Type="http://schemas.openxmlformats.org/officeDocument/2006/relationships/slide" Target="slides/slide85.xml"/><Relationship Id="rId80" Type="http://schemas.openxmlformats.org/officeDocument/2006/relationships/slide" Target="slides/slide76.xml"/><Relationship Id="rId82" Type="http://schemas.openxmlformats.org/officeDocument/2006/relationships/slide" Target="slides/slide78.xml"/><Relationship Id="rId81" Type="http://schemas.openxmlformats.org/officeDocument/2006/relationships/slide" Target="slides/slide7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slide" Target="slides/slide69.xml"/><Relationship Id="rId72" Type="http://schemas.openxmlformats.org/officeDocument/2006/relationships/slide" Target="slides/slide68.xml"/><Relationship Id="rId31" Type="http://schemas.openxmlformats.org/officeDocument/2006/relationships/slide" Target="slides/slide27.xml"/><Relationship Id="rId75" Type="http://schemas.openxmlformats.org/officeDocument/2006/relationships/slide" Target="slides/slide71.xml"/><Relationship Id="rId30" Type="http://schemas.openxmlformats.org/officeDocument/2006/relationships/slide" Target="slides/slide26.xml"/><Relationship Id="rId74" Type="http://schemas.openxmlformats.org/officeDocument/2006/relationships/slide" Target="slides/slide70.xml"/><Relationship Id="rId33" Type="http://schemas.openxmlformats.org/officeDocument/2006/relationships/slide" Target="slides/slide29.xml"/><Relationship Id="rId77" Type="http://schemas.openxmlformats.org/officeDocument/2006/relationships/slide" Target="slides/slide73.xml"/><Relationship Id="rId32" Type="http://schemas.openxmlformats.org/officeDocument/2006/relationships/slide" Target="slides/slide28.xml"/><Relationship Id="rId76" Type="http://schemas.openxmlformats.org/officeDocument/2006/relationships/slide" Target="slides/slide72.xml"/><Relationship Id="rId35" Type="http://schemas.openxmlformats.org/officeDocument/2006/relationships/slide" Target="slides/slide31.xml"/><Relationship Id="rId79" Type="http://schemas.openxmlformats.org/officeDocument/2006/relationships/slide" Target="slides/slide75.xml"/><Relationship Id="rId34" Type="http://schemas.openxmlformats.org/officeDocument/2006/relationships/slide" Target="slides/slide30.xml"/><Relationship Id="rId78" Type="http://schemas.openxmlformats.org/officeDocument/2006/relationships/slide" Target="slides/slide74.xml"/><Relationship Id="rId71" Type="http://schemas.openxmlformats.org/officeDocument/2006/relationships/slide" Target="slides/slide67.xml"/><Relationship Id="rId70" Type="http://schemas.openxmlformats.org/officeDocument/2006/relationships/slide" Target="slides/slide66.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slide" Target="slides/slide60.xml"/><Relationship Id="rId63" Type="http://schemas.openxmlformats.org/officeDocument/2006/relationships/slide" Target="slides/slide59.xml"/><Relationship Id="rId22" Type="http://schemas.openxmlformats.org/officeDocument/2006/relationships/slide" Target="slides/slide18.xml"/><Relationship Id="rId66" Type="http://schemas.openxmlformats.org/officeDocument/2006/relationships/slide" Target="slides/slide62.xml"/><Relationship Id="rId21" Type="http://schemas.openxmlformats.org/officeDocument/2006/relationships/slide" Target="slides/slide17.xml"/><Relationship Id="rId65" Type="http://schemas.openxmlformats.org/officeDocument/2006/relationships/slide" Target="slides/slide61.xml"/><Relationship Id="rId24" Type="http://schemas.openxmlformats.org/officeDocument/2006/relationships/slide" Target="slides/slide20.xml"/><Relationship Id="rId68" Type="http://schemas.openxmlformats.org/officeDocument/2006/relationships/slide" Target="slides/slide64.xml"/><Relationship Id="rId23" Type="http://schemas.openxmlformats.org/officeDocument/2006/relationships/slide" Target="slides/slide19.xml"/><Relationship Id="rId67" Type="http://schemas.openxmlformats.org/officeDocument/2006/relationships/slide" Target="slides/slide63.xml"/><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69" Type="http://schemas.openxmlformats.org/officeDocument/2006/relationships/slide" Target="slides/slide65.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95" Type="http://schemas.openxmlformats.org/officeDocument/2006/relationships/font" Target="fonts/Oswald-bold.fntdata"/><Relationship Id="rId50" Type="http://schemas.openxmlformats.org/officeDocument/2006/relationships/slide" Target="slides/slide46.xml"/><Relationship Id="rId94" Type="http://schemas.openxmlformats.org/officeDocument/2006/relationships/font" Target="fonts/Oswald-regular.fntdata"/><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91" Type="http://schemas.openxmlformats.org/officeDocument/2006/relationships/slide" Target="slides/slide87.xml"/><Relationship Id="rId90" Type="http://schemas.openxmlformats.org/officeDocument/2006/relationships/slide" Target="slides/slide86.xml"/><Relationship Id="rId93" Type="http://schemas.openxmlformats.org/officeDocument/2006/relationships/font" Target="fonts/Average-regular.fntdata"/><Relationship Id="rId92" Type="http://schemas.openxmlformats.org/officeDocument/2006/relationships/slide" Target="slides/slide88.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jpg>
</file>

<file path=ppt/media/image111.jp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gif>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Electrical_network" TargetMode="Externa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llennlp.org/elmo" TargetMode="External"/><Relationship Id="rId3" Type="http://schemas.openxmlformats.org/officeDocument/2006/relationships/hyperlink" Target="http://jalammar.github.io/illustrated-bert/" TargetMode="Externa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Ray is somewhat right -- it's very difficult for a seq2seq model to capture everything relevant in a single context vector.  So today we're going to talk about transformers which enable BERT… a model that crams the whole meaning of a sentence into a single embedding vector.</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Done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Google Shape;423;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6" name="Shape 446"/>
        <p:cNvGrpSpPr/>
        <p:nvPr/>
      </p:nvGrpSpPr>
      <p:grpSpPr>
        <a:xfrm>
          <a:off x="0" y="0"/>
          <a:ext cx="0" cy="0"/>
          <a:chOff x="0" y="0"/>
          <a:chExt cx="0" cy="0"/>
        </a:xfrm>
      </p:grpSpPr>
      <p:sp>
        <p:nvSpPr>
          <p:cNvPr id="447" name="Google Shape;447;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8" name="Google Shape;44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lang="en-US"/>
              <a:t>Fix timestep 1</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0" name="Shape 470"/>
        <p:cNvGrpSpPr/>
        <p:nvPr/>
      </p:nvGrpSpPr>
      <p:grpSpPr>
        <a:xfrm>
          <a:off x="0" y="0"/>
          <a:ext cx="0" cy="0"/>
          <a:chOff x="0" y="0"/>
          <a:chExt cx="0" cy="0"/>
        </a:xfrm>
      </p:grpSpPr>
      <p:sp>
        <p:nvSpPr>
          <p:cNvPr id="471" name="Google Shape;471;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2" name="Google Shape;47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lang="en-US"/>
              <a:t>Fix timestep 1</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5" name="Shape 495"/>
        <p:cNvGrpSpPr/>
        <p:nvPr/>
      </p:nvGrpSpPr>
      <p:grpSpPr>
        <a:xfrm>
          <a:off x="0" y="0"/>
          <a:ext cx="0" cy="0"/>
          <a:chOff x="0" y="0"/>
          <a:chExt cx="0" cy="0"/>
        </a:xfrm>
      </p:grpSpPr>
      <p:sp>
        <p:nvSpPr>
          <p:cNvPr id="496" name="Google Shape;496;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7" name="Google Shape;497;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lang="en-US"/>
              <a:t>Fix timestep 1</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4" name="Shape 534"/>
        <p:cNvGrpSpPr/>
        <p:nvPr/>
      </p:nvGrpSpPr>
      <p:grpSpPr>
        <a:xfrm>
          <a:off x="0" y="0"/>
          <a:ext cx="0" cy="0"/>
          <a:chOff x="0" y="0"/>
          <a:chExt cx="0" cy="0"/>
        </a:xfrm>
      </p:grpSpPr>
      <p:sp>
        <p:nvSpPr>
          <p:cNvPr id="535" name="Google Shape;535;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6" name="Google Shape;53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lang="en-US"/>
              <a:t>Fix timestep 1</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Google Shape;567;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8" name="Google Shape;56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lang="en-US"/>
              <a:t>Fix timestep 1</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2" name="Shape 612"/>
        <p:cNvGrpSpPr/>
        <p:nvPr/>
      </p:nvGrpSpPr>
      <p:grpSpPr>
        <a:xfrm>
          <a:off x="0" y="0"/>
          <a:ext cx="0" cy="0"/>
          <a:chOff x="0" y="0"/>
          <a:chExt cx="0" cy="0"/>
        </a:xfrm>
      </p:grpSpPr>
      <p:sp>
        <p:nvSpPr>
          <p:cNvPr id="613" name="Google Shape;613;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4" name="Google Shape;61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8" name="Shape 668"/>
        <p:cNvGrpSpPr/>
        <p:nvPr/>
      </p:nvGrpSpPr>
      <p:grpSpPr>
        <a:xfrm>
          <a:off x="0" y="0"/>
          <a:ext cx="0" cy="0"/>
          <a:chOff x="0" y="0"/>
          <a:chExt cx="0" cy="0"/>
        </a:xfrm>
      </p:grpSpPr>
      <p:sp>
        <p:nvSpPr>
          <p:cNvPr id="669" name="Google Shape;669;p2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0" name="Google Shape;670;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lang="en-US"/>
              <a:t>https://arxiv.org/pdf/1508.04025.pdf</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5" name="Shape 675"/>
        <p:cNvGrpSpPr/>
        <p:nvPr/>
      </p:nvGrpSpPr>
      <p:grpSpPr>
        <a:xfrm>
          <a:off x="0" y="0"/>
          <a:ext cx="0" cy="0"/>
          <a:chOff x="0" y="0"/>
          <a:chExt cx="0" cy="0"/>
        </a:xfrm>
      </p:grpSpPr>
      <p:sp>
        <p:nvSpPr>
          <p:cNvPr id="676" name="Google Shape;676;g54dbe4f186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54dbe4f186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0" name="Shape 680"/>
        <p:cNvGrpSpPr/>
        <p:nvPr/>
      </p:nvGrpSpPr>
      <p:grpSpPr>
        <a:xfrm>
          <a:off x="0" y="0"/>
          <a:ext cx="0" cy="0"/>
          <a:chOff x="0" y="0"/>
          <a:chExt cx="0" cy="0"/>
        </a:xfrm>
      </p:grpSpPr>
      <p:sp>
        <p:nvSpPr>
          <p:cNvPr id="681" name="Google Shape;681;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2" name="Google Shape;682;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Sparsity prior.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6" name="Shape 686"/>
        <p:cNvGrpSpPr/>
        <p:nvPr/>
      </p:nvGrpSpPr>
      <p:grpSpPr>
        <a:xfrm>
          <a:off x="0" y="0"/>
          <a:ext cx="0" cy="0"/>
          <a:chOff x="0" y="0"/>
          <a:chExt cx="0" cy="0"/>
        </a:xfrm>
      </p:grpSpPr>
      <p:sp>
        <p:nvSpPr>
          <p:cNvPr id="687" name="Google Shape;687;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8" name="Google Shape;688;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We wanted to parallelize to reduce computation!  But attention only increases computation as of right now.</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2" name="Shape 692"/>
        <p:cNvGrpSpPr/>
        <p:nvPr/>
      </p:nvGrpSpPr>
      <p:grpSpPr>
        <a:xfrm>
          <a:off x="0" y="0"/>
          <a:ext cx="0" cy="0"/>
          <a:chOff x="0" y="0"/>
          <a:chExt cx="0" cy="0"/>
        </a:xfrm>
      </p:grpSpPr>
      <p:sp>
        <p:nvSpPr>
          <p:cNvPr id="693" name="Google Shape;693;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7" name="Shape 697"/>
        <p:cNvGrpSpPr/>
        <p:nvPr/>
      </p:nvGrpSpPr>
      <p:grpSpPr>
        <a:xfrm>
          <a:off x="0" y="0"/>
          <a:ext cx="0" cy="0"/>
          <a:chOff x="0" y="0"/>
          <a:chExt cx="0" cy="0"/>
        </a:xfrm>
      </p:grpSpPr>
      <p:sp>
        <p:nvSpPr>
          <p:cNvPr id="698" name="Google Shape;698;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050">
                <a:solidFill>
                  <a:srgbClr val="222222"/>
                </a:solidFill>
                <a:highlight>
                  <a:srgbClr val="FFFFFF"/>
                </a:highlight>
              </a:rPr>
              <a:t>A </a:t>
            </a:r>
            <a:r>
              <a:rPr b="1" lang="en-US" sz="1050">
                <a:solidFill>
                  <a:srgbClr val="222222"/>
                </a:solidFill>
                <a:highlight>
                  <a:srgbClr val="FFFFFF"/>
                </a:highlight>
              </a:rPr>
              <a:t>transformer</a:t>
            </a:r>
            <a:r>
              <a:rPr lang="en-US" sz="1050">
                <a:solidFill>
                  <a:srgbClr val="222222"/>
                </a:solidFill>
                <a:highlight>
                  <a:srgbClr val="FFFFFF"/>
                </a:highlight>
              </a:rPr>
              <a:t> is a static electrical device that transfers electrical energy between two or more </a:t>
            </a:r>
            <a:r>
              <a:rPr lang="en-US" sz="1050" u="sng">
                <a:solidFill>
                  <a:srgbClr val="0B0080"/>
                </a:solidFill>
                <a:highlight>
                  <a:srgbClr val="FFFFFF"/>
                </a:highlight>
                <a:hlinkClick r:id="rId2"/>
              </a:rPr>
              <a:t>circuits</a:t>
            </a:r>
            <a:r>
              <a:rPr lang="en-US" sz="1050">
                <a:solidFill>
                  <a:srgbClr val="222222"/>
                </a:solidFill>
                <a:highlight>
                  <a:srgbClr val="FFFFFF"/>
                </a:highlight>
              </a:rPr>
              <a:t>. </a:t>
            </a:r>
            <a:endParaRPr/>
          </a:p>
        </p:txBody>
      </p:sp>
      <p:sp>
        <p:nvSpPr>
          <p:cNvPr id="699" name="Google Shape;699;p3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2" name="Shape 702"/>
        <p:cNvGrpSpPr/>
        <p:nvPr/>
      </p:nvGrpSpPr>
      <p:grpSpPr>
        <a:xfrm>
          <a:off x="0" y="0"/>
          <a:ext cx="0" cy="0"/>
          <a:chOff x="0" y="0"/>
          <a:chExt cx="0" cy="0"/>
        </a:xfrm>
      </p:grpSpPr>
      <p:sp>
        <p:nvSpPr>
          <p:cNvPr id="703" name="Google Shape;703;g54dbe4f186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g54dbe4f186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7" name="Shape 707"/>
        <p:cNvGrpSpPr/>
        <p:nvPr/>
      </p:nvGrpSpPr>
      <p:grpSpPr>
        <a:xfrm>
          <a:off x="0" y="0"/>
          <a:ext cx="0" cy="0"/>
          <a:chOff x="0" y="0"/>
          <a:chExt cx="0" cy="0"/>
        </a:xfrm>
      </p:grpSpPr>
      <p:sp>
        <p:nvSpPr>
          <p:cNvPr id="708" name="Google Shape;708;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2" name="Shape 712"/>
        <p:cNvGrpSpPr/>
        <p:nvPr/>
      </p:nvGrpSpPr>
      <p:grpSpPr>
        <a:xfrm>
          <a:off x="0" y="0"/>
          <a:ext cx="0" cy="0"/>
          <a:chOff x="0" y="0"/>
          <a:chExt cx="0" cy="0"/>
        </a:xfrm>
      </p:grpSpPr>
      <p:sp>
        <p:nvSpPr>
          <p:cNvPr id="713" name="Google Shape;713;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7" name="Shape 717"/>
        <p:cNvGrpSpPr/>
        <p:nvPr/>
      </p:nvGrpSpPr>
      <p:grpSpPr>
        <a:xfrm>
          <a:off x="0" y="0"/>
          <a:ext cx="0" cy="0"/>
          <a:chOff x="0" y="0"/>
          <a:chExt cx="0" cy="0"/>
        </a:xfrm>
      </p:grpSpPr>
      <p:sp>
        <p:nvSpPr>
          <p:cNvPr id="718" name="Google Shape;718;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9" name="Google Shape;71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lang="en-US"/>
              <a:t>https://arxiv.org/pdf/1706.03762.pdf</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4" name="Shape 724"/>
        <p:cNvGrpSpPr/>
        <p:nvPr/>
      </p:nvGrpSpPr>
      <p:grpSpPr>
        <a:xfrm>
          <a:off x="0" y="0"/>
          <a:ext cx="0" cy="0"/>
          <a:chOff x="0" y="0"/>
          <a:chExt cx="0" cy="0"/>
        </a:xfrm>
      </p:grpSpPr>
      <p:sp>
        <p:nvSpPr>
          <p:cNvPr id="725" name="Google Shape;725;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9" name="Shape 729"/>
        <p:cNvGrpSpPr/>
        <p:nvPr/>
      </p:nvGrpSpPr>
      <p:grpSpPr>
        <a:xfrm>
          <a:off x="0" y="0"/>
          <a:ext cx="0" cy="0"/>
          <a:chOff x="0" y="0"/>
          <a:chExt cx="0" cy="0"/>
        </a:xfrm>
      </p:grpSpPr>
      <p:sp>
        <p:nvSpPr>
          <p:cNvPr id="730" name="Google Shape;730;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5" name="Shape 735"/>
        <p:cNvGrpSpPr/>
        <p:nvPr/>
      </p:nvGrpSpPr>
      <p:grpSpPr>
        <a:xfrm>
          <a:off x="0" y="0"/>
          <a:ext cx="0" cy="0"/>
          <a:chOff x="0" y="0"/>
          <a:chExt cx="0" cy="0"/>
        </a:xfrm>
      </p:grpSpPr>
      <p:sp>
        <p:nvSpPr>
          <p:cNvPr id="736" name="Google Shape;736;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2" name="Shape 742"/>
        <p:cNvGrpSpPr/>
        <p:nvPr/>
      </p:nvGrpSpPr>
      <p:grpSpPr>
        <a:xfrm>
          <a:off x="0" y="0"/>
          <a:ext cx="0" cy="0"/>
          <a:chOff x="0" y="0"/>
          <a:chExt cx="0" cy="0"/>
        </a:xfrm>
      </p:grpSpPr>
      <p:sp>
        <p:nvSpPr>
          <p:cNvPr id="743" name="Google Shape;743;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4" name="Google Shape;744;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lang="en-US"/>
              <a:t>Constant number, tuned manually</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0" name="Shape 750"/>
        <p:cNvGrpSpPr/>
        <p:nvPr/>
      </p:nvGrpSpPr>
      <p:grpSpPr>
        <a:xfrm>
          <a:off x="0" y="0"/>
          <a:ext cx="0" cy="0"/>
          <a:chOff x="0" y="0"/>
          <a:chExt cx="0" cy="0"/>
        </a:xfrm>
      </p:grpSpPr>
      <p:sp>
        <p:nvSpPr>
          <p:cNvPr id="751" name="Google Shape;751;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9" name="Shape 759"/>
        <p:cNvGrpSpPr/>
        <p:nvPr/>
      </p:nvGrpSpPr>
      <p:grpSpPr>
        <a:xfrm>
          <a:off x="0" y="0"/>
          <a:ext cx="0" cy="0"/>
          <a:chOff x="0" y="0"/>
          <a:chExt cx="0" cy="0"/>
        </a:xfrm>
      </p:grpSpPr>
      <p:sp>
        <p:nvSpPr>
          <p:cNvPr id="760" name="Google Shape;760;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5" name="Shape 765"/>
        <p:cNvGrpSpPr/>
        <p:nvPr/>
      </p:nvGrpSpPr>
      <p:grpSpPr>
        <a:xfrm>
          <a:off x="0" y="0"/>
          <a:ext cx="0" cy="0"/>
          <a:chOff x="0" y="0"/>
          <a:chExt cx="0" cy="0"/>
        </a:xfrm>
      </p:grpSpPr>
      <p:sp>
        <p:nvSpPr>
          <p:cNvPr id="766" name="Google Shape;766;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2" name="Shape 772"/>
        <p:cNvGrpSpPr/>
        <p:nvPr/>
      </p:nvGrpSpPr>
      <p:grpSpPr>
        <a:xfrm>
          <a:off x="0" y="0"/>
          <a:ext cx="0" cy="0"/>
          <a:chOff x="0" y="0"/>
          <a:chExt cx="0" cy="0"/>
        </a:xfrm>
      </p:grpSpPr>
      <p:sp>
        <p:nvSpPr>
          <p:cNvPr id="773" name="Google Shape;773;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7" name="Shape 777"/>
        <p:cNvGrpSpPr/>
        <p:nvPr/>
      </p:nvGrpSpPr>
      <p:grpSpPr>
        <a:xfrm>
          <a:off x="0" y="0"/>
          <a:ext cx="0" cy="0"/>
          <a:chOff x="0" y="0"/>
          <a:chExt cx="0" cy="0"/>
        </a:xfrm>
      </p:grpSpPr>
      <p:sp>
        <p:nvSpPr>
          <p:cNvPr id="778" name="Google Shape;778;g54dbe4f1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54dbe4f1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2" name="Shape 782"/>
        <p:cNvGrpSpPr/>
        <p:nvPr/>
      </p:nvGrpSpPr>
      <p:grpSpPr>
        <a:xfrm>
          <a:off x="0" y="0"/>
          <a:ext cx="0" cy="0"/>
          <a:chOff x="0" y="0"/>
          <a:chExt cx="0" cy="0"/>
        </a:xfrm>
      </p:grpSpPr>
      <p:sp>
        <p:nvSpPr>
          <p:cNvPr id="783" name="Google Shape;783;g54dbe4f18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54dbe4f18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8" name="Shape 788"/>
        <p:cNvGrpSpPr/>
        <p:nvPr/>
      </p:nvGrpSpPr>
      <p:grpSpPr>
        <a:xfrm>
          <a:off x="0" y="0"/>
          <a:ext cx="0" cy="0"/>
          <a:chOff x="0" y="0"/>
          <a:chExt cx="0" cy="0"/>
        </a:xfrm>
      </p:grpSpPr>
      <p:sp>
        <p:nvSpPr>
          <p:cNvPr id="789" name="Google Shape;789;g54dbe4f186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54dbe4f186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5" name="Shape 795"/>
        <p:cNvGrpSpPr/>
        <p:nvPr/>
      </p:nvGrpSpPr>
      <p:grpSpPr>
        <a:xfrm>
          <a:off x="0" y="0"/>
          <a:ext cx="0" cy="0"/>
          <a:chOff x="0" y="0"/>
          <a:chExt cx="0" cy="0"/>
        </a:xfrm>
      </p:grpSpPr>
      <p:sp>
        <p:nvSpPr>
          <p:cNvPr id="796" name="Google Shape;796;g54dbe4f186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54dbe4f186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3" name="Shape 803"/>
        <p:cNvGrpSpPr/>
        <p:nvPr/>
      </p:nvGrpSpPr>
      <p:grpSpPr>
        <a:xfrm>
          <a:off x="0" y="0"/>
          <a:ext cx="0" cy="0"/>
          <a:chOff x="0" y="0"/>
          <a:chExt cx="0" cy="0"/>
        </a:xfrm>
      </p:grpSpPr>
      <p:sp>
        <p:nvSpPr>
          <p:cNvPr id="804" name="Google Shape;804;g54dbe4f186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54dbe4f186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Just a good way of attendint to information from different representation subspaces.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54efa7183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54efa7183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9" name="Shape 809"/>
        <p:cNvGrpSpPr/>
        <p:nvPr/>
      </p:nvGrpSpPr>
      <p:grpSpPr>
        <a:xfrm>
          <a:off x="0" y="0"/>
          <a:ext cx="0" cy="0"/>
          <a:chOff x="0" y="0"/>
          <a:chExt cx="0" cy="0"/>
        </a:xfrm>
      </p:grpSpPr>
      <p:sp>
        <p:nvSpPr>
          <p:cNvPr id="810" name="Google Shape;810;g54dbe4f186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54dbe4f186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Just a good way of attendint to information from different representation subspaces.</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6" name="Shape 816"/>
        <p:cNvGrpSpPr/>
        <p:nvPr/>
      </p:nvGrpSpPr>
      <p:grpSpPr>
        <a:xfrm>
          <a:off x="0" y="0"/>
          <a:ext cx="0" cy="0"/>
          <a:chOff x="0" y="0"/>
          <a:chExt cx="0" cy="0"/>
        </a:xfrm>
      </p:grpSpPr>
      <p:sp>
        <p:nvSpPr>
          <p:cNvPr id="817" name="Google Shape;817;g54dbe4f186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54dbe4f186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Just a good way of attendint to information from different representation subspaces.</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4" name="Shape 824"/>
        <p:cNvGrpSpPr/>
        <p:nvPr/>
      </p:nvGrpSpPr>
      <p:grpSpPr>
        <a:xfrm>
          <a:off x="0" y="0"/>
          <a:ext cx="0" cy="0"/>
          <a:chOff x="0" y="0"/>
          <a:chExt cx="0" cy="0"/>
        </a:xfrm>
      </p:grpSpPr>
      <p:sp>
        <p:nvSpPr>
          <p:cNvPr id="825" name="Google Shape;825;g54dbe4f18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54dbe4f18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Just a good way of attendint to information from different representation subspaces.</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3" name="Shape 833"/>
        <p:cNvGrpSpPr/>
        <p:nvPr/>
      </p:nvGrpSpPr>
      <p:grpSpPr>
        <a:xfrm>
          <a:off x="0" y="0"/>
          <a:ext cx="0" cy="0"/>
          <a:chOff x="0" y="0"/>
          <a:chExt cx="0" cy="0"/>
        </a:xfrm>
      </p:grpSpPr>
      <p:sp>
        <p:nvSpPr>
          <p:cNvPr id="834" name="Google Shape;834;g54dbe4f18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54dbe4f18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9" name="Shape 839"/>
        <p:cNvGrpSpPr/>
        <p:nvPr/>
      </p:nvGrpSpPr>
      <p:grpSpPr>
        <a:xfrm>
          <a:off x="0" y="0"/>
          <a:ext cx="0" cy="0"/>
          <a:chOff x="0" y="0"/>
          <a:chExt cx="0" cy="0"/>
        </a:xfrm>
      </p:grpSpPr>
      <p:sp>
        <p:nvSpPr>
          <p:cNvPr id="840" name="Google Shape;840;g54dbe4f186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54dbe4f186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6" name="Shape 846"/>
        <p:cNvGrpSpPr/>
        <p:nvPr/>
      </p:nvGrpSpPr>
      <p:grpSpPr>
        <a:xfrm>
          <a:off x="0" y="0"/>
          <a:ext cx="0" cy="0"/>
          <a:chOff x="0" y="0"/>
          <a:chExt cx="0" cy="0"/>
        </a:xfrm>
      </p:grpSpPr>
      <p:sp>
        <p:nvSpPr>
          <p:cNvPr id="847" name="Google Shape;847;g54dbe4f186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 name="Google Shape;848;g54dbe4f186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8" name="Shape 858"/>
        <p:cNvGrpSpPr/>
        <p:nvPr/>
      </p:nvGrpSpPr>
      <p:grpSpPr>
        <a:xfrm>
          <a:off x="0" y="0"/>
          <a:ext cx="0" cy="0"/>
          <a:chOff x="0" y="0"/>
          <a:chExt cx="0" cy="0"/>
        </a:xfrm>
      </p:grpSpPr>
      <p:sp>
        <p:nvSpPr>
          <p:cNvPr id="859" name="Google Shape;859;g54dbe4f186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54dbe4f186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2" name="Shape 872"/>
        <p:cNvGrpSpPr/>
        <p:nvPr/>
      </p:nvGrpSpPr>
      <p:grpSpPr>
        <a:xfrm>
          <a:off x="0" y="0"/>
          <a:ext cx="0" cy="0"/>
          <a:chOff x="0" y="0"/>
          <a:chExt cx="0" cy="0"/>
        </a:xfrm>
      </p:grpSpPr>
      <p:sp>
        <p:nvSpPr>
          <p:cNvPr id="873" name="Google Shape;873;g54dbe4f186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54dbe4f186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8" name="Shape 878"/>
        <p:cNvGrpSpPr/>
        <p:nvPr/>
      </p:nvGrpSpPr>
      <p:grpSpPr>
        <a:xfrm>
          <a:off x="0" y="0"/>
          <a:ext cx="0" cy="0"/>
          <a:chOff x="0" y="0"/>
          <a:chExt cx="0" cy="0"/>
        </a:xfrm>
      </p:grpSpPr>
      <p:sp>
        <p:nvSpPr>
          <p:cNvPr id="879" name="Google Shape;879;g54dbe4f18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54dbe4f18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US" sz="1800">
                <a:latin typeface="Average"/>
                <a:ea typeface="Average"/>
                <a:cs typeface="Average"/>
                <a:sym typeface="Average"/>
              </a:rPr>
              <a:t>Caveat: we mask the attention weights so that the decoder outputs for position </a:t>
            </a:r>
            <a:r>
              <a:rPr i="1" lang="en-US" sz="1800">
                <a:latin typeface="Average"/>
                <a:ea typeface="Average"/>
                <a:cs typeface="Average"/>
                <a:sym typeface="Average"/>
              </a:rPr>
              <a:t>i </a:t>
            </a:r>
            <a:r>
              <a:rPr lang="en-US" sz="1800">
                <a:latin typeface="Average"/>
                <a:ea typeface="Average"/>
                <a:cs typeface="Average"/>
                <a:sym typeface="Average"/>
              </a:rPr>
              <a:t>can only see the query at positions less than </a:t>
            </a:r>
            <a:r>
              <a:rPr i="1" lang="en-US" sz="1800">
                <a:latin typeface="Average"/>
                <a:ea typeface="Average"/>
                <a:cs typeface="Average"/>
                <a:sym typeface="Average"/>
              </a:rPr>
              <a:t>i.</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6" name="Shape 886"/>
        <p:cNvGrpSpPr/>
        <p:nvPr/>
      </p:nvGrpSpPr>
      <p:grpSpPr>
        <a:xfrm>
          <a:off x="0" y="0"/>
          <a:ext cx="0" cy="0"/>
          <a:chOff x="0" y="0"/>
          <a:chExt cx="0" cy="0"/>
        </a:xfrm>
      </p:grpSpPr>
      <p:sp>
        <p:nvSpPr>
          <p:cNvPr id="887" name="Google Shape;887;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2" name="Shape 892"/>
        <p:cNvGrpSpPr/>
        <p:nvPr/>
      </p:nvGrpSpPr>
      <p:grpSpPr>
        <a:xfrm>
          <a:off x="0" y="0"/>
          <a:ext cx="0" cy="0"/>
          <a:chOff x="0" y="0"/>
          <a:chExt cx="0" cy="0"/>
        </a:xfrm>
      </p:grpSpPr>
      <p:sp>
        <p:nvSpPr>
          <p:cNvPr id="893" name="Google Shape;893;g54efa7183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g54efa7183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9" name="Shape 899"/>
        <p:cNvGrpSpPr/>
        <p:nvPr/>
      </p:nvGrpSpPr>
      <p:grpSpPr>
        <a:xfrm>
          <a:off x="0" y="0"/>
          <a:ext cx="0" cy="0"/>
          <a:chOff x="0" y="0"/>
          <a:chExt cx="0" cy="0"/>
        </a:xfrm>
      </p:grpSpPr>
      <p:sp>
        <p:nvSpPr>
          <p:cNvPr id="900" name="Google Shape;900;g54dbe4f186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g54dbe4f186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5" name="Shape 905"/>
        <p:cNvGrpSpPr/>
        <p:nvPr/>
      </p:nvGrpSpPr>
      <p:grpSpPr>
        <a:xfrm>
          <a:off x="0" y="0"/>
          <a:ext cx="0" cy="0"/>
          <a:chOff x="0" y="0"/>
          <a:chExt cx="0" cy="0"/>
        </a:xfrm>
      </p:grpSpPr>
      <p:sp>
        <p:nvSpPr>
          <p:cNvPr id="906" name="Google Shape;906;g54dbe4f186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54dbe4f186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0" name="Shape 910"/>
        <p:cNvGrpSpPr/>
        <p:nvPr/>
      </p:nvGrpSpPr>
      <p:grpSpPr>
        <a:xfrm>
          <a:off x="0" y="0"/>
          <a:ext cx="0" cy="0"/>
          <a:chOff x="0" y="0"/>
          <a:chExt cx="0" cy="0"/>
        </a:xfrm>
      </p:grpSpPr>
      <p:sp>
        <p:nvSpPr>
          <p:cNvPr id="911" name="Google Shape;911;g54dbe4f186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54dbe4f186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Trainable in "only 12 hours" for SOTA</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7" name="Shape 917"/>
        <p:cNvGrpSpPr/>
        <p:nvPr/>
      </p:nvGrpSpPr>
      <p:grpSpPr>
        <a:xfrm>
          <a:off x="0" y="0"/>
          <a:ext cx="0" cy="0"/>
          <a:chOff x="0" y="0"/>
          <a:chExt cx="0" cy="0"/>
        </a:xfrm>
      </p:grpSpPr>
      <p:sp>
        <p:nvSpPr>
          <p:cNvPr id="918" name="Google Shape;918;g54dbe4f186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54dbe4f186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3" name="Shape 923"/>
        <p:cNvGrpSpPr/>
        <p:nvPr/>
      </p:nvGrpSpPr>
      <p:grpSpPr>
        <a:xfrm>
          <a:off x="0" y="0"/>
          <a:ext cx="0" cy="0"/>
          <a:chOff x="0" y="0"/>
          <a:chExt cx="0" cy="0"/>
        </a:xfrm>
      </p:grpSpPr>
      <p:sp>
        <p:nvSpPr>
          <p:cNvPr id="924" name="Google Shape;924;g54dbe4f186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 name="Google Shape;925;g54dbe4f186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https://github.com/RedditSota/state-of-the-art-result-for-machine-learning-problems</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9" name="Shape 929"/>
        <p:cNvGrpSpPr/>
        <p:nvPr/>
      </p:nvGrpSpPr>
      <p:grpSpPr>
        <a:xfrm>
          <a:off x="0" y="0"/>
          <a:ext cx="0" cy="0"/>
          <a:chOff x="0" y="0"/>
          <a:chExt cx="0" cy="0"/>
        </a:xfrm>
      </p:grpSpPr>
      <p:sp>
        <p:nvSpPr>
          <p:cNvPr id="930" name="Google Shape;930;p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4" name="Shape 934"/>
        <p:cNvGrpSpPr/>
        <p:nvPr/>
      </p:nvGrpSpPr>
      <p:grpSpPr>
        <a:xfrm>
          <a:off x="0" y="0"/>
          <a:ext cx="0" cy="0"/>
          <a:chOff x="0" y="0"/>
          <a:chExt cx="0" cy="0"/>
        </a:xfrm>
      </p:grpSpPr>
      <p:sp>
        <p:nvSpPr>
          <p:cNvPr id="935" name="Google Shape;935;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6" name="Google Shape;936;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https://github.com/jadore801120/attention-is-all-you-need-pytorch/blob/master/transformer/Models.py</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1" name="Shape 941"/>
        <p:cNvGrpSpPr/>
        <p:nvPr/>
      </p:nvGrpSpPr>
      <p:grpSpPr>
        <a:xfrm>
          <a:off x="0" y="0"/>
          <a:ext cx="0" cy="0"/>
          <a:chOff x="0" y="0"/>
          <a:chExt cx="0" cy="0"/>
        </a:xfrm>
      </p:grpSpPr>
      <p:sp>
        <p:nvSpPr>
          <p:cNvPr id="942" name="Google Shape;942;p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3" name="Google Shape;943;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https://github.com/jadore801120/attention-is-all-you-need-pytorch/blob/master/transformer/Models.py</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8" name="Shape 948"/>
        <p:cNvGrpSpPr/>
        <p:nvPr/>
      </p:nvGrpSpPr>
      <p:grpSpPr>
        <a:xfrm>
          <a:off x="0" y="0"/>
          <a:ext cx="0" cy="0"/>
          <a:chOff x="0" y="0"/>
          <a:chExt cx="0" cy="0"/>
        </a:xfrm>
      </p:grpSpPr>
      <p:sp>
        <p:nvSpPr>
          <p:cNvPr id="949" name="Google Shape;949;g54dbe4f186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g54dbe4f186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3" name="Shape 953"/>
        <p:cNvGrpSpPr/>
        <p:nvPr/>
      </p:nvGrpSpPr>
      <p:grpSpPr>
        <a:xfrm>
          <a:off x="0" y="0"/>
          <a:ext cx="0" cy="0"/>
          <a:chOff x="0" y="0"/>
          <a:chExt cx="0" cy="0"/>
        </a:xfrm>
      </p:grpSpPr>
      <p:sp>
        <p:nvSpPr>
          <p:cNvPr id="954" name="Google Shape;954;g54dbe4f186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54dbe4f186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8" name="Shape 958"/>
        <p:cNvGrpSpPr/>
        <p:nvPr/>
      </p:nvGrpSpPr>
      <p:grpSpPr>
        <a:xfrm>
          <a:off x="0" y="0"/>
          <a:ext cx="0" cy="0"/>
          <a:chOff x="0" y="0"/>
          <a:chExt cx="0" cy="0"/>
        </a:xfrm>
      </p:grpSpPr>
      <p:sp>
        <p:nvSpPr>
          <p:cNvPr id="959" name="Google Shape;959;g54dbe4f186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g54dbe4f186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3" name="Shape 963"/>
        <p:cNvGrpSpPr/>
        <p:nvPr/>
      </p:nvGrpSpPr>
      <p:grpSpPr>
        <a:xfrm>
          <a:off x="0" y="0"/>
          <a:ext cx="0" cy="0"/>
          <a:chOff x="0" y="0"/>
          <a:chExt cx="0" cy="0"/>
        </a:xfrm>
      </p:grpSpPr>
      <p:sp>
        <p:nvSpPr>
          <p:cNvPr id="964" name="Google Shape;964;g54dbe4f186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54dbe4f186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https://allennlp.org/elmo</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9" name="Shape 969"/>
        <p:cNvGrpSpPr/>
        <p:nvPr/>
      </p:nvGrpSpPr>
      <p:grpSpPr>
        <a:xfrm>
          <a:off x="0" y="0"/>
          <a:ext cx="0" cy="0"/>
          <a:chOff x="0" y="0"/>
          <a:chExt cx="0" cy="0"/>
        </a:xfrm>
      </p:grpSpPr>
      <p:sp>
        <p:nvSpPr>
          <p:cNvPr id="970" name="Google Shape;970;g54dbe4f186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54dbe4f186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u="sng">
                <a:solidFill>
                  <a:schemeClr val="hlink"/>
                </a:solidFill>
                <a:hlinkClick r:id="rId2"/>
              </a:rPr>
              <a:t>https://allennlp.org/elmo</a:t>
            </a:r>
            <a:br>
              <a:rPr lang="en-US"/>
            </a:br>
            <a:r>
              <a:rPr lang="en-US" u="sng">
                <a:solidFill>
                  <a:schemeClr val="hlink"/>
                </a:solidFill>
                <a:hlinkClick r:id="rId3"/>
              </a:rPr>
              <a:t>http://jalammar.github.io/illustrated-bert/</a:t>
            </a:r>
            <a:endParaRPr/>
          </a:p>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5" name="Shape 975"/>
        <p:cNvGrpSpPr/>
        <p:nvPr/>
      </p:nvGrpSpPr>
      <p:grpSpPr>
        <a:xfrm>
          <a:off x="0" y="0"/>
          <a:ext cx="0" cy="0"/>
          <a:chOff x="0" y="0"/>
          <a:chExt cx="0" cy="0"/>
        </a:xfrm>
      </p:grpSpPr>
      <p:sp>
        <p:nvSpPr>
          <p:cNvPr id="976" name="Google Shape;976;g54dbe4f186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 name="Google Shape;977;g54dbe4f186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https://allennlp.org/elmo</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1" name="Shape 981"/>
        <p:cNvGrpSpPr/>
        <p:nvPr/>
      </p:nvGrpSpPr>
      <p:grpSpPr>
        <a:xfrm>
          <a:off x="0" y="0"/>
          <a:ext cx="0" cy="0"/>
          <a:chOff x="0" y="0"/>
          <a:chExt cx="0" cy="0"/>
        </a:xfrm>
      </p:grpSpPr>
      <p:sp>
        <p:nvSpPr>
          <p:cNvPr id="982" name="Google Shape;982;g54dbe4f186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54dbe4f186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https://allennlp.org/elmo</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7" name="Shape 987"/>
        <p:cNvGrpSpPr/>
        <p:nvPr/>
      </p:nvGrpSpPr>
      <p:grpSpPr>
        <a:xfrm>
          <a:off x="0" y="0"/>
          <a:ext cx="0" cy="0"/>
          <a:chOff x="0" y="0"/>
          <a:chExt cx="0" cy="0"/>
        </a:xfrm>
      </p:grpSpPr>
      <p:sp>
        <p:nvSpPr>
          <p:cNvPr id="988" name="Google Shape;988;g54dbe4f186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g54dbe4f186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2" name="Shape 992"/>
        <p:cNvGrpSpPr/>
        <p:nvPr/>
      </p:nvGrpSpPr>
      <p:grpSpPr>
        <a:xfrm>
          <a:off x="0" y="0"/>
          <a:ext cx="0" cy="0"/>
          <a:chOff x="0" y="0"/>
          <a:chExt cx="0" cy="0"/>
        </a:xfrm>
      </p:grpSpPr>
      <p:sp>
        <p:nvSpPr>
          <p:cNvPr id="993" name="Google Shape;993;g54dbe4f186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54dbe4f186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https://arxiv.org/abs/1810.04805</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8" name="Shape 998"/>
        <p:cNvGrpSpPr/>
        <p:nvPr/>
      </p:nvGrpSpPr>
      <p:grpSpPr>
        <a:xfrm>
          <a:off x="0" y="0"/>
          <a:ext cx="0" cy="0"/>
          <a:chOff x="0" y="0"/>
          <a:chExt cx="0" cy="0"/>
        </a:xfrm>
      </p:grpSpPr>
      <p:sp>
        <p:nvSpPr>
          <p:cNvPr id="999" name="Google Shape;999;g54dbe4f186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54dbe4f186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https://arxiv.org/abs/1810.04805</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4" name="Shape 1004"/>
        <p:cNvGrpSpPr/>
        <p:nvPr/>
      </p:nvGrpSpPr>
      <p:grpSpPr>
        <a:xfrm>
          <a:off x="0" y="0"/>
          <a:ext cx="0" cy="0"/>
          <a:chOff x="0" y="0"/>
          <a:chExt cx="0" cy="0"/>
        </a:xfrm>
      </p:grpSpPr>
      <p:sp>
        <p:nvSpPr>
          <p:cNvPr id="1005" name="Google Shape;1005;g54dbe4f186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54dbe4f186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https://arxiv.org/abs/1810.04805</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0" name="Shape 1010"/>
        <p:cNvGrpSpPr/>
        <p:nvPr/>
      </p:nvGrpSpPr>
      <p:grpSpPr>
        <a:xfrm>
          <a:off x="0" y="0"/>
          <a:ext cx="0" cy="0"/>
          <a:chOff x="0" y="0"/>
          <a:chExt cx="0" cy="0"/>
        </a:xfrm>
      </p:grpSpPr>
      <p:sp>
        <p:nvSpPr>
          <p:cNvPr id="1011" name="Google Shape;1011;g54dbe4f186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54dbe4f186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https://arxiv.org/abs/1810.04805</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6" name="Shape 1016"/>
        <p:cNvGrpSpPr/>
        <p:nvPr/>
      </p:nvGrpSpPr>
      <p:grpSpPr>
        <a:xfrm>
          <a:off x="0" y="0"/>
          <a:ext cx="0" cy="0"/>
          <a:chOff x="0" y="0"/>
          <a:chExt cx="0" cy="0"/>
        </a:xfrm>
      </p:grpSpPr>
      <p:sp>
        <p:nvSpPr>
          <p:cNvPr id="1017" name="Google Shape;1017;g54efa7183b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8" name="Google Shape;1018;g54efa7183b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Ray is somewhat right -- it's very difficult for a seq2seq model to capture everything relevant in a single context vector.  So today we're going to talk about transformers which enable BERT… a model that crams the whole meaning of a sentence into a single embedding vector.</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3" name="Shape 1023"/>
        <p:cNvGrpSpPr/>
        <p:nvPr/>
      </p:nvGrpSpPr>
      <p:grpSpPr>
        <a:xfrm>
          <a:off x="0" y="0"/>
          <a:ext cx="0" cy="0"/>
          <a:chOff x="0" y="0"/>
          <a:chExt cx="0" cy="0"/>
        </a:xfrm>
      </p:grpSpPr>
      <p:sp>
        <p:nvSpPr>
          <p:cNvPr id="1024" name="Google Shape;1024;g54dbe4f186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g54dbe4f186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8" name="Shape 1028"/>
        <p:cNvGrpSpPr/>
        <p:nvPr/>
      </p:nvGrpSpPr>
      <p:grpSpPr>
        <a:xfrm>
          <a:off x="0" y="0"/>
          <a:ext cx="0" cy="0"/>
          <a:chOff x="0" y="0"/>
          <a:chExt cx="0" cy="0"/>
        </a:xfrm>
      </p:grpSpPr>
      <p:sp>
        <p:nvSpPr>
          <p:cNvPr id="1029" name="Google Shape;1029;g54dbe4f186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54dbe4f186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4" name="Shape 1034"/>
        <p:cNvGrpSpPr/>
        <p:nvPr/>
      </p:nvGrpSpPr>
      <p:grpSpPr>
        <a:xfrm>
          <a:off x="0" y="0"/>
          <a:ext cx="0" cy="0"/>
          <a:chOff x="0" y="0"/>
          <a:chExt cx="0" cy="0"/>
        </a:xfrm>
      </p:grpSpPr>
      <p:sp>
        <p:nvSpPr>
          <p:cNvPr id="1035" name="Google Shape;1035;g54dbe4f186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54dbe4f186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0" name="Shape 1040"/>
        <p:cNvGrpSpPr/>
        <p:nvPr/>
      </p:nvGrpSpPr>
      <p:grpSpPr>
        <a:xfrm>
          <a:off x="0" y="0"/>
          <a:ext cx="0" cy="0"/>
          <a:chOff x="0" y="0"/>
          <a:chExt cx="0" cy="0"/>
        </a:xfrm>
      </p:grpSpPr>
      <p:sp>
        <p:nvSpPr>
          <p:cNvPr id="1041" name="Google Shape;1041;g54dbe4f186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54dbe4f186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6" name="Shape 1046"/>
        <p:cNvGrpSpPr/>
        <p:nvPr/>
      </p:nvGrpSpPr>
      <p:grpSpPr>
        <a:xfrm>
          <a:off x="0" y="0"/>
          <a:ext cx="0" cy="0"/>
          <a:chOff x="0" y="0"/>
          <a:chExt cx="0" cy="0"/>
        </a:xfrm>
      </p:grpSpPr>
      <p:sp>
        <p:nvSpPr>
          <p:cNvPr id="1047" name="Google Shape;1047;g54dbe4f186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54dbe4f186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2" name="Shape 1052"/>
        <p:cNvGrpSpPr/>
        <p:nvPr/>
      </p:nvGrpSpPr>
      <p:grpSpPr>
        <a:xfrm>
          <a:off x="0" y="0"/>
          <a:ext cx="0" cy="0"/>
          <a:chOff x="0" y="0"/>
          <a:chExt cx="0" cy="0"/>
        </a:xfrm>
      </p:grpSpPr>
      <p:sp>
        <p:nvSpPr>
          <p:cNvPr id="1053" name="Google Shape;1053;g54dbe4f186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g54dbe4f186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https://openai.com/blog/better-language-models/</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9" name="Shape 1059"/>
        <p:cNvGrpSpPr/>
        <p:nvPr/>
      </p:nvGrpSpPr>
      <p:grpSpPr>
        <a:xfrm>
          <a:off x="0" y="0"/>
          <a:ext cx="0" cy="0"/>
          <a:chOff x="0" y="0"/>
          <a:chExt cx="0" cy="0"/>
        </a:xfrm>
      </p:grpSpPr>
      <p:sp>
        <p:nvSpPr>
          <p:cNvPr id="1060" name="Google Shape;1060;g54efa7183b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1" name="Google Shape;1061;g54efa7183b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
          <p:cNvSpPr txBox="1"/>
          <p:nvPr>
            <p:ph type="ctrTitle"/>
          </p:nvPr>
        </p:nvSpPr>
        <p:spPr>
          <a:xfrm>
            <a:off x="671258" y="990800"/>
            <a:ext cx="7801500" cy="1730100"/>
          </a:xfrm>
          <a:prstGeom prst="rect">
            <a:avLst/>
          </a:prstGeom>
          <a:noFill/>
          <a:ln>
            <a:noFill/>
          </a:ln>
        </p:spPr>
        <p:txBody>
          <a:bodyPr anchorCtr="0" anchor="b" bIns="91425" lIns="91425" spcFirstLastPara="1" rIns="91425" wrap="square" tIns="91425"/>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a:noFill/>
          <a:ln>
            <a:noFill/>
          </a:ln>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lstStyle>
            <a:lvl1pPr indent="-228600" lvl="0" marL="457200" algn="l">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50" name="Google Shape;50;p1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2"/>
          <p:cNvSpPr txBox="1"/>
          <p:nvPr>
            <p:ph hasCustomPrompt="1" type="title"/>
          </p:nvPr>
        </p:nvSpPr>
        <p:spPr>
          <a:xfrm>
            <a:off x="311700" y="1255275"/>
            <a:ext cx="8520600" cy="1890600"/>
          </a:xfrm>
          <a:prstGeom prst="rect">
            <a:avLst/>
          </a:prstGeom>
          <a:noFill/>
          <a:ln>
            <a:noFill/>
          </a:ln>
        </p:spPr>
        <p:txBody>
          <a:bodyPr anchorCtr="0" anchor="b" bIns="91425" lIns="91425" spcFirstLastPara="1" rIns="91425" wrap="square" tIns="91425"/>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3" name="Google Shape;53;p12"/>
          <p:cNvSpPr txBox="1"/>
          <p:nvPr>
            <p:ph idx="1" type="body"/>
          </p:nvPr>
        </p:nvSpPr>
        <p:spPr>
          <a:xfrm>
            <a:off x="311700" y="3228425"/>
            <a:ext cx="8520600" cy="1300800"/>
          </a:xfrm>
          <a:prstGeom prst="rect">
            <a:avLst/>
          </a:prstGeom>
          <a:noFill/>
          <a:ln>
            <a:noFill/>
          </a:ln>
        </p:spPr>
        <p:txBody>
          <a:bodyPr anchorCtr="0" anchor="t" bIns="91425" lIns="91425" spcFirstLastPara="1" rIns="91425" wrap="square" tIns="91425"/>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4" name="Google Shape;54;p12"/>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4" name="Shape 24"/>
        <p:cNvGrpSpPr/>
        <p:nvPr/>
      </p:nvGrpSpPr>
      <p:grpSpPr>
        <a:xfrm>
          <a:off x="0" y="0"/>
          <a:ext cx="0" cy="0"/>
          <a:chOff x="0" y="0"/>
          <a:chExt cx="0" cy="0"/>
        </a:xfrm>
      </p:grpSpPr>
      <p:sp>
        <p:nvSpPr>
          <p:cNvPr id="25" name="Google Shape;25;p5"/>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8" name="Google Shape;28;p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 name="Google Shape;29;p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 name="Google Shape;30;p6"/>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3" name="Google Shape;33;p7"/>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4" name="Shape 34"/>
        <p:cNvGrpSpPr/>
        <p:nvPr/>
      </p:nvGrpSpPr>
      <p:grpSpPr>
        <a:xfrm>
          <a:off x="0" y="0"/>
          <a:ext cx="0" cy="0"/>
          <a:chOff x="0" y="0"/>
          <a:chExt cx="0" cy="0"/>
        </a:xfrm>
      </p:grpSpPr>
      <p:sp>
        <p:nvSpPr>
          <p:cNvPr id="35" name="Google Shape;35;p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 name="Google Shape;36;p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7" name="Google Shape;37;p8"/>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9"/>
          <p:cNvSpPr txBox="1"/>
          <p:nvPr>
            <p:ph type="title"/>
          </p:nvPr>
        </p:nvSpPr>
        <p:spPr>
          <a:xfrm>
            <a:off x="490250" y="526350"/>
            <a:ext cx="6227100" cy="4090800"/>
          </a:xfrm>
          <a:prstGeom prst="rect">
            <a:avLst/>
          </a:prstGeom>
          <a:noFill/>
          <a:ln>
            <a:noFill/>
          </a:ln>
        </p:spPr>
        <p:txBody>
          <a:bodyPr anchorCtr="0" anchor="ctr" bIns="91425" lIns="91425" spcFirstLastPara="1" rIns="91425" wrap="square" tIns="91425"/>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40" name="Google Shape;40;p9"/>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10"/>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 name="Google Shape;43;p10"/>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10"/>
          <p:cNvSpPr txBox="1"/>
          <p:nvPr>
            <p:ph type="title"/>
          </p:nvPr>
        </p:nvSpPr>
        <p:spPr>
          <a:xfrm>
            <a:off x="265500" y="1081400"/>
            <a:ext cx="4045200" cy="1710300"/>
          </a:xfrm>
          <a:prstGeom prst="rect">
            <a:avLst/>
          </a:prstGeom>
          <a:noFill/>
          <a:ln>
            <a:noFill/>
          </a:ln>
        </p:spPr>
        <p:txBody>
          <a:bodyPr anchorCtr="0" anchor="b" bIns="91425" lIns="91425" spcFirstLastPara="1" rIns="91425" wrap="square" tIns="91425"/>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5" name="Google Shape;45;p10"/>
          <p:cNvSpPr txBox="1"/>
          <p:nvPr>
            <p:ph idx="1" type="subTitle"/>
          </p:nvPr>
        </p:nvSpPr>
        <p:spPr>
          <a:xfrm>
            <a:off x="265500" y="2845201"/>
            <a:ext cx="4045200" cy="1345500"/>
          </a:xfrm>
          <a:prstGeom prst="rect">
            <a:avLst/>
          </a:prstGeom>
          <a:noFill/>
          <a:ln>
            <a:noFill/>
          </a:ln>
        </p:spPr>
        <p:txBody>
          <a:bodyPr anchorCtr="0" anchor="t" bIns="91425" lIns="91425" spcFirstLastPara="1" rIns="91425" wrap="square" tIns="91425"/>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6" name="Google Shape;46;p10"/>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47" name="Google Shape;47;p10"/>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1pPr>
            <a:lvl2pPr lvl="1"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2pPr>
            <a:lvl3pPr lvl="2"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3pPr>
            <a:lvl4pPr lvl="3"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4pPr>
            <a:lvl5pPr lvl="4"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5pPr>
            <a:lvl6pPr lvl="5"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6pPr>
            <a:lvl7pPr lvl="6"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7pPr>
            <a:lvl8pPr lvl="7"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8pPr>
            <a:lvl9pPr lvl="8"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accent3"/>
              </a:buClr>
              <a:buSzPts val="1800"/>
              <a:buFont typeface="Average"/>
              <a:buChar char="●"/>
              <a:defRPr b="0" i="0" sz="1800" u="none" cap="none" strike="noStrike">
                <a:solidFill>
                  <a:schemeClr val="accent3"/>
                </a:solidFill>
                <a:latin typeface="Average"/>
                <a:ea typeface="Average"/>
                <a:cs typeface="Average"/>
                <a:sym typeface="Average"/>
              </a:defRPr>
            </a:lvl1pPr>
            <a:lvl2pPr indent="-317500" lvl="1" marL="914400" marR="0" rtl="0" algn="l">
              <a:lnSpc>
                <a:spcPct val="115000"/>
              </a:lnSpc>
              <a:spcBef>
                <a:spcPts val="160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2pPr>
            <a:lvl3pPr indent="-317500" lvl="2" marL="1371600" marR="0" rtl="0" algn="l">
              <a:lnSpc>
                <a:spcPct val="115000"/>
              </a:lnSpc>
              <a:spcBef>
                <a:spcPts val="160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3pPr>
            <a:lvl4pPr indent="-317500" lvl="3" marL="1828800" marR="0" rtl="0" algn="l">
              <a:lnSpc>
                <a:spcPct val="115000"/>
              </a:lnSpc>
              <a:spcBef>
                <a:spcPts val="160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4pPr>
            <a:lvl5pPr indent="-317500" lvl="4" marL="2286000" marR="0" rtl="0" algn="l">
              <a:lnSpc>
                <a:spcPct val="115000"/>
              </a:lnSpc>
              <a:spcBef>
                <a:spcPts val="160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5pPr>
            <a:lvl6pPr indent="-317500" lvl="5" marL="2743200" marR="0" rtl="0" algn="l">
              <a:lnSpc>
                <a:spcPct val="115000"/>
              </a:lnSpc>
              <a:spcBef>
                <a:spcPts val="160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6pPr>
            <a:lvl7pPr indent="-317500" lvl="6" marL="3200400" marR="0" rtl="0" algn="l">
              <a:lnSpc>
                <a:spcPct val="115000"/>
              </a:lnSpc>
              <a:spcBef>
                <a:spcPts val="160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7pPr>
            <a:lvl8pPr indent="-317500" lvl="7" marL="3657600" marR="0" rtl="0" algn="l">
              <a:lnSpc>
                <a:spcPct val="115000"/>
              </a:lnSpc>
              <a:spcBef>
                <a:spcPts val="160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8pPr>
            <a:lvl9pPr indent="-317500" lvl="8" marL="4114800" marR="0" rtl="0" algn="l">
              <a:lnSpc>
                <a:spcPct val="115000"/>
              </a:lnSpc>
              <a:spcBef>
                <a:spcPts val="1600"/>
              </a:spcBef>
              <a:spcAft>
                <a:spcPts val="160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0" Type="http://schemas.openxmlformats.org/officeDocument/2006/relationships/image" Target="../media/image24.png"/><Relationship Id="rId11" Type="http://schemas.openxmlformats.org/officeDocument/2006/relationships/image" Target="../media/image9.png"/><Relationship Id="rId22" Type="http://schemas.openxmlformats.org/officeDocument/2006/relationships/image" Target="../media/image20.png"/><Relationship Id="rId10" Type="http://schemas.openxmlformats.org/officeDocument/2006/relationships/image" Target="../media/image12.png"/><Relationship Id="rId21" Type="http://schemas.openxmlformats.org/officeDocument/2006/relationships/image" Target="../media/image28.png"/><Relationship Id="rId13" Type="http://schemas.openxmlformats.org/officeDocument/2006/relationships/image" Target="../media/image23.png"/><Relationship Id="rId12" Type="http://schemas.openxmlformats.org/officeDocument/2006/relationships/image" Target="../media/image7.png"/><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1.png"/><Relationship Id="rId15" Type="http://schemas.openxmlformats.org/officeDocument/2006/relationships/image" Target="../media/image17.png"/><Relationship Id="rId14" Type="http://schemas.openxmlformats.org/officeDocument/2006/relationships/image" Target="../media/image27.png"/><Relationship Id="rId17" Type="http://schemas.openxmlformats.org/officeDocument/2006/relationships/image" Target="../media/image39.png"/><Relationship Id="rId16" Type="http://schemas.openxmlformats.org/officeDocument/2006/relationships/image" Target="../media/image33.png"/><Relationship Id="rId5" Type="http://schemas.openxmlformats.org/officeDocument/2006/relationships/image" Target="../media/image11.png"/><Relationship Id="rId19" Type="http://schemas.openxmlformats.org/officeDocument/2006/relationships/image" Target="../media/image25.png"/><Relationship Id="rId6" Type="http://schemas.openxmlformats.org/officeDocument/2006/relationships/image" Target="../media/image8.png"/><Relationship Id="rId18" Type="http://schemas.openxmlformats.org/officeDocument/2006/relationships/image" Target="../media/image18.png"/><Relationship Id="rId7" Type="http://schemas.openxmlformats.org/officeDocument/2006/relationships/image" Target="../media/image15.png"/><Relationship Id="rId8" Type="http://schemas.openxmlformats.org/officeDocument/2006/relationships/image" Target="../media/image2.png"/></Relationships>
</file>

<file path=ppt/slides/_rels/slide11.xml.rels><?xml version="1.0" encoding="UTF-8" standalone="yes"?><Relationships xmlns="http://schemas.openxmlformats.org/package/2006/relationships"><Relationship Id="rId20" Type="http://schemas.openxmlformats.org/officeDocument/2006/relationships/image" Target="../media/image46.png"/><Relationship Id="rId11" Type="http://schemas.openxmlformats.org/officeDocument/2006/relationships/image" Target="../media/image30.png"/><Relationship Id="rId22" Type="http://schemas.openxmlformats.org/officeDocument/2006/relationships/image" Target="../media/image41.png"/><Relationship Id="rId10" Type="http://schemas.openxmlformats.org/officeDocument/2006/relationships/image" Target="../media/image34.png"/><Relationship Id="rId21" Type="http://schemas.openxmlformats.org/officeDocument/2006/relationships/image" Target="../media/image40.png"/><Relationship Id="rId13" Type="http://schemas.openxmlformats.org/officeDocument/2006/relationships/image" Target="../media/image31.png"/><Relationship Id="rId12" Type="http://schemas.openxmlformats.org/officeDocument/2006/relationships/image" Target="../media/image22.png"/><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21.png"/><Relationship Id="rId15" Type="http://schemas.openxmlformats.org/officeDocument/2006/relationships/image" Target="../media/image35.png"/><Relationship Id="rId14" Type="http://schemas.openxmlformats.org/officeDocument/2006/relationships/image" Target="../media/image37.png"/><Relationship Id="rId17" Type="http://schemas.openxmlformats.org/officeDocument/2006/relationships/image" Target="../media/image29.png"/><Relationship Id="rId16" Type="http://schemas.openxmlformats.org/officeDocument/2006/relationships/image" Target="../media/image26.png"/><Relationship Id="rId5" Type="http://schemas.openxmlformats.org/officeDocument/2006/relationships/image" Target="../media/image11.png"/><Relationship Id="rId19" Type="http://schemas.openxmlformats.org/officeDocument/2006/relationships/image" Target="../media/image36.png"/><Relationship Id="rId6" Type="http://schemas.openxmlformats.org/officeDocument/2006/relationships/image" Target="../media/image8.png"/><Relationship Id="rId18" Type="http://schemas.openxmlformats.org/officeDocument/2006/relationships/image" Target="../media/image38.png"/><Relationship Id="rId7" Type="http://schemas.openxmlformats.org/officeDocument/2006/relationships/image" Target="../media/image15.png"/><Relationship Id="rId8" Type="http://schemas.openxmlformats.org/officeDocument/2006/relationships/image" Target="../media/image32.png"/></Relationships>
</file>

<file path=ppt/slides/_rels/slide12.xml.rels><?xml version="1.0" encoding="UTF-8" standalone="yes"?><Relationships xmlns="http://schemas.openxmlformats.org/package/2006/relationships"><Relationship Id="rId20" Type="http://schemas.openxmlformats.org/officeDocument/2006/relationships/image" Target="../media/image44.png"/><Relationship Id="rId22" Type="http://schemas.openxmlformats.org/officeDocument/2006/relationships/image" Target="../media/image43.png"/><Relationship Id="rId21" Type="http://schemas.openxmlformats.org/officeDocument/2006/relationships/image" Target="../media/image60.png"/><Relationship Id="rId24" Type="http://schemas.openxmlformats.org/officeDocument/2006/relationships/image" Target="../media/image47.png"/><Relationship Id="rId23" Type="http://schemas.openxmlformats.org/officeDocument/2006/relationships/image" Target="../media/image52.png"/><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21.png"/><Relationship Id="rId26" Type="http://schemas.openxmlformats.org/officeDocument/2006/relationships/image" Target="../media/image48.png"/><Relationship Id="rId25" Type="http://schemas.openxmlformats.org/officeDocument/2006/relationships/image" Target="../media/image61.png"/><Relationship Id="rId28" Type="http://schemas.openxmlformats.org/officeDocument/2006/relationships/image" Target="../media/image53.png"/><Relationship Id="rId27" Type="http://schemas.openxmlformats.org/officeDocument/2006/relationships/image" Target="../media/image54.png"/><Relationship Id="rId5" Type="http://schemas.openxmlformats.org/officeDocument/2006/relationships/image" Target="../media/image11.png"/><Relationship Id="rId6" Type="http://schemas.openxmlformats.org/officeDocument/2006/relationships/image" Target="../media/image8.png"/><Relationship Id="rId29" Type="http://schemas.openxmlformats.org/officeDocument/2006/relationships/image" Target="../media/image42.png"/><Relationship Id="rId7" Type="http://schemas.openxmlformats.org/officeDocument/2006/relationships/image" Target="../media/image15.png"/><Relationship Id="rId8" Type="http://schemas.openxmlformats.org/officeDocument/2006/relationships/image" Target="../media/image32.png"/><Relationship Id="rId31" Type="http://schemas.openxmlformats.org/officeDocument/2006/relationships/image" Target="../media/image49.png"/><Relationship Id="rId30" Type="http://schemas.openxmlformats.org/officeDocument/2006/relationships/image" Target="../media/image50.png"/><Relationship Id="rId11" Type="http://schemas.openxmlformats.org/officeDocument/2006/relationships/image" Target="../media/image30.png"/><Relationship Id="rId33" Type="http://schemas.openxmlformats.org/officeDocument/2006/relationships/image" Target="../media/image64.png"/><Relationship Id="rId10" Type="http://schemas.openxmlformats.org/officeDocument/2006/relationships/image" Target="../media/image34.png"/><Relationship Id="rId32" Type="http://schemas.openxmlformats.org/officeDocument/2006/relationships/image" Target="../media/image45.png"/><Relationship Id="rId13" Type="http://schemas.openxmlformats.org/officeDocument/2006/relationships/image" Target="../media/image31.png"/><Relationship Id="rId35" Type="http://schemas.openxmlformats.org/officeDocument/2006/relationships/image" Target="../media/image58.png"/><Relationship Id="rId12" Type="http://schemas.openxmlformats.org/officeDocument/2006/relationships/image" Target="../media/image22.png"/><Relationship Id="rId34" Type="http://schemas.openxmlformats.org/officeDocument/2006/relationships/image" Target="../media/image51.png"/><Relationship Id="rId15" Type="http://schemas.openxmlformats.org/officeDocument/2006/relationships/image" Target="../media/image35.png"/><Relationship Id="rId14" Type="http://schemas.openxmlformats.org/officeDocument/2006/relationships/image" Target="../media/image37.png"/><Relationship Id="rId36" Type="http://schemas.openxmlformats.org/officeDocument/2006/relationships/image" Target="../media/image63.png"/><Relationship Id="rId17" Type="http://schemas.openxmlformats.org/officeDocument/2006/relationships/image" Target="../media/image29.png"/><Relationship Id="rId16" Type="http://schemas.openxmlformats.org/officeDocument/2006/relationships/image" Target="../media/image26.png"/><Relationship Id="rId19" Type="http://schemas.openxmlformats.org/officeDocument/2006/relationships/image" Target="../media/image59.png"/><Relationship Id="rId18" Type="http://schemas.openxmlformats.org/officeDocument/2006/relationships/image" Target="../media/image55.png"/></Relationships>
</file>

<file path=ppt/slides/_rels/slide13.xml.rels><?xml version="1.0" encoding="UTF-8" standalone="yes"?><Relationships xmlns="http://schemas.openxmlformats.org/package/2006/relationships"><Relationship Id="rId20" Type="http://schemas.openxmlformats.org/officeDocument/2006/relationships/image" Target="../media/image50.png"/><Relationship Id="rId22" Type="http://schemas.openxmlformats.org/officeDocument/2006/relationships/image" Target="../media/image45.png"/><Relationship Id="rId21" Type="http://schemas.openxmlformats.org/officeDocument/2006/relationships/image" Target="../media/image49.png"/><Relationship Id="rId24" Type="http://schemas.openxmlformats.org/officeDocument/2006/relationships/image" Target="../media/image51.png"/><Relationship Id="rId23" Type="http://schemas.openxmlformats.org/officeDocument/2006/relationships/image" Target="../media/image64.png"/><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57.png"/><Relationship Id="rId26" Type="http://schemas.openxmlformats.org/officeDocument/2006/relationships/image" Target="../media/image62.png"/><Relationship Id="rId25" Type="http://schemas.openxmlformats.org/officeDocument/2006/relationships/image" Target="../media/image58.png"/><Relationship Id="rId28" Type="http://schemas.openxmlformats.org/officeDocument/2006/relationships/image" Target="../media/image65.png"/><Relationship Id="rId27" Type="http://schemas.openxmlformats.org/officeDocument/2006/relationships/image" Target="../media/image69.png"/><Relationship Id="rId5" Type="http://schemas.openxmlformats.org/officeDocument/2006/relationships/image" Target="../media/image11.png"/><Relationship Id="rId6" Type="http://schemas.openxmlformats.org/officeDocument/2006/relationships/image" Target="../media/image8.png"/><Relationship Id="rId29" Type="http://schemas.openxmlformats.org/officeDocument/2006/relationships/image" Target="../media/image84.png"/><Relationship Id="rId7" Type="http://schemas.openxmlformats.org/officeDocument/2006/relationships/image" Target="../media/image15.png"/><Relationship Id="rId8" Type="http://schemas.openxmlformats.org/officeDocument/2006/relationships/image" Target="../media/image56.png"/><Relationship Id="rId31" Type="http://schemas.openxmlformats.org/officeDocument/2006/relationships/image" Target="../media/image63.png"/><Relationship Id="rId30" Type="http://schemas.openxmlformats.org/officeDocument/2006/relationships/image" Target="../media/image73.png"/><Relationship Id="rId11" Type="http://schemas.openxmlformats.org/officeDocument/2006/relationships/image" Target="../media/image40.png"/><Relationship Id="rId10" Type="http://schemas.openxmlformats.org/officeDocument/2006/relationships/image" Target="../media/image46.png"/><Relationship Id="rId13" Type="http://schemas.openxmlformats.org/officeDocument/2006/relationships/image" Target="../media/image52.png"/><Relationship Id="rId12" Type="http://schemas.openxmlformats.org/officeDocument/2006/relationships/image" Target="../media/image41.png"/><Relationship Id="rId15" Type="http://schemas.openxmlformats.org/officeDocument/2006/relationships/image" Target="../media/image61.png"/><Relationship Id="rId14" Type="http://schemas.openxmlformats.org/officeDocument/2006/relationships/image" Target="../media/image47.png"/><Relationship Id="rId17" Type="http://schemas.openxmlformats.org/officeDocument/2006/relationships/image" Target="../media/image54.png"/><Relationship Id="rId16" Type="http://schemas.openxmlformats.org/officeDocument/2006/relationships/image" Target="../media/image48.png"/><Relationship Id="rId19" Type="http://schemas.openxmlformats.org/officeDocument/2006/relationships/image" Target="../media/image42.png"/><Relationship Id="rId18" Type="http://schemas.openxmlformats.org/officeDocument/2006/relationships/image" Target="../media/image5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0.png"/><Relationship Id="rId4" Type="http://schemas.openxmlformats.org/officeDocument/2006/relationships/image" Target="../media/image67.png"/><Relationship Id="rId5" Type="http://schemas.openxmlformats.org/officeDocument/2006/relationships/image" Target="../media/image71.png"/><Relationship Id="rId6" Type="http://schemas.openxmlformats.org/officeDocument/2006/relationships/image" Target="../media/image68.png"/><Relationship Id="rId7" Type="http://schemas.openxmlformats.org/officeDocument/2006/relationships/image" Target="../media/image72.png"/><Relationship Id="rId8" Type="http://schemas.openxmlformats.org/officeDocument/2006/relationships/image" Target="../media/image7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4.png"/><Relationship Id="rId4" Type="http://schemas.openxmlformats.org/officeDocument/2006/relationships/image" Target="../media/image66.png"/><Relationship Id="rId9" Type="http://schemas.openxmlformats.org/officeDocument/2006/relationships/image" Target="../media/image80.png"/><Relationship Id="rId5" Type="http://schemas.openxmlformats.org/officeDocument/2006/relationships/image" Target="../media/image79.png"/><Relationship Id="rId6" Type="http://schemas.openxmlformats.org/officeDocument/2006/relationships/image" Target="../media/image77.png"/><Relationship Id="rId7" Type="http://schemas.openxmlformats.org/officeDocument/2006/relationships/image" Target="../media/image76.png"/><Relationship Id="rId8" Type="http://schemas.openxmlformats.org/officeDocument/2006/relationships/image" Target="../media/image85.png"/><Relationship Id="rId11" Type="http://schemas.openxmlformats.org/officeDocument/2006/relationships/image" Target="../media/image83.png"/><Relationship Id="rId10" Type="http://schemas.openxmlformats.org/officeDocument/2006/relationships/image" Target="../media/image88.png"/><Relationship Id="rId13" Type="http://schemas.openxmlformats.org/officeDocument/2006/relationships/image" Target="../media/image78.png"/><Relationship Id="rId12" Type="http://schemas.openxmlformats.org/officeDocument/2006/relationships/image" Target="../media/image82.png"/><Relationship Id="rId14" Type="http://schemas.openxmlformats.org/officeDocument/2006/relationships/image" Target="../media/image8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6.png"/><Relationship Id="rId4" Type="http://schemas.openxmlformats.org/officeDocument/2006/relationships/image" Target="../media/image79.png"/><Relationship Id="rId9" Type="http://schemas.openxmlformats.org/officeDocument/2006/relationships/image" Target="../media/image88.png"/><Relationship Id="rId5" Type="http://schemas.openxmlformats.org/officeDocument/2006/relationships/image" Target="../media/image77.png"/><Relationship Id="rId6" Type="http://schemas.openxmlformats.org/officeDocument/2006/relationships/image" Target="../media/image76.png"/><Relationship Id="rId7" Type="http://schemas.openxmlformats.org/officeDocument/2006/relationships/image" Target="../media/image85.png"/><Relationship Id="rId8" Type="http://schemas.openxmlformats.org/officeDocument/2006/relationships/image" Target="../media/image80.png"/><Relationship Id="rId11" Type="http://schemas.openxmlformats.org/officeDocument/2006/relationships/image" Target="../media/image82.png"/><Relationship Id="rId10" Type="http://schemas.openxmlformats.org/officeDocument/2006/relationships/image" Target="../media/image83.png"/><Relationship Id="rId13" Type="http://schemas.openxmlformats.org/officeDocument/2006/relationships/image" Target="../media/image81.png"/><Relationship Id="rId12" Type="http://schemas.openxmlformats.org/officeDocument/2006/relationships/image" Target="../media/image78.png"/><Relationship Id="rId15" Type="http://schemas.openxmlformats.org/officeDocument/2006/relationships/image" Target="../media/image90.png"/><Relationship Id="rId14" Type="http://schemas.openxmlformats.org/officeDocument/2006/relationships/image" Target="../media/image92.png"/><Relationship Id="rId16" Type="http://schemas.openxmlformats.org/officeDocument/2006/relationships/image" Target="../media/image8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9.png"/><Relationship Id="rId4" Type="http://schemas.openxmlformats.org/officeDocument/2006/relationships/image" Target="../media/image77.png"/><Relationship Id="rId9" Type="http://schemas.openxmlformats.org/officeDocument/2006/relationships/image" Target="../media/image90.png"/><Relationship Id="rId5" Type="http://schemas.openxmlformats.org/officeDocument/2006/relationships/image" Target="../media/image80.png"/><Relationship Id="rId6" Type="http://schemas.openxmlformats.org/officeDocument/2006/relationships/image" Target="../media/image82.png"/><Relationship Id="rId7" Type="http://schemas.openxmlformats.org/officeDocument/2006/relationships/image" Target="../media/image78.png"/><Relationship Id="rId8" Type="http://schemas.openxmlformats.org/officeDocument/2006/relationships/image" Target="../media/image92.png"/><Relationship Id="rId10" Type="http://schemas.openxmlformats.org/officeDocument/2006/relationships/image" Target="../media/image8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59.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15.png"/><Relationship Id="rId8" Type="http://schemas.openxmlformats.org/officeDocument/2006/relationships/image" Target="../media/image55.png"/><Relationship Id="rId11" Type="http://schemas.openxmlformats.org/officeDocument/2006/relationships/image" Target="../media/image94.png"/><Relationship Id="rId10" Type="http://schemas.openxmlformats.org/officeDocument/2006/relationships/image" Target="../media/image93.png"/><Relationship Id="rId13" Type="http://schemas.openxmlformats.org/officeDocument/2006/relationships/image" Target="../media/image52.png"/><Relationship Id="rId12" Type="http://schemas.openxmlformats.org/officeDocument/2006/relationships/image" Target="../media/image98.png"/><Relationship Id="rId15" Type="http://schemas.openxmlformats.org/officeDocument/2006/relationships/image" Target="../media/image95.png"/><Relationship Id="rId14" Type="http://schemas.openxmlformats.org/officeDocument/2006/relationships/image" Target="../media/image63.png"/><Relationship Id="rId17" Type="http://schemas.openxmlformats.org/officeDocument/2006/relationships/image" Target="../media/image91.png"/><Relationship Id="rId16" Type="http://schemas.openxmlformats.org/officeDocument/2006/relationships/image" Target="../media/image96.png"/><Relationship Id="rId19" Type="http://schemas.openxmlformats.org/officeDocument/2006/relationships/image" Target="../media/image89.png"/><Relationship Id="rId18" Type="http://schemas.openxmlformats.org/officeDocument/2006/relationships/image" Target="../media/image87.png"/></Relationships>
</file>

<file path=ppt/slides/_rels/slide22.xml.rels><?xml version="1.0" encoding="UTF-8" standalone="yes"?><Relationships xmlns="http://schemas.openxmlformats.org/package/2006/relationships"><Relationship Id="rId20" Type="http://schemas.openxmlformats.org/officeDocument/2006/relationships/image" Target="../media/image99.png"/><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59.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15.png"/><Relationship Id="rId8" Type="http://schemas.openxmlformats.org/officeDocument/2006/relationships/image" Target="../media/image55.png"/><Relationship Id="rId11" Type="http://schemas.openxmlformats.org/officeDocument/2006/relationships/image" Target="../media/image94.png"/><Relationship Id="rId10" Type="http://schemas.openxmlformats.org/officeDocument/2006/relationships/image" Target="../media/image93.png"/><Relationship Id="rId13" Type="http://schemas.openxmlformats.org/officeDocument/2006/relationships/image" Target="../media/image52.png"/><Relationship Id="rId12" Type="http://schemas.openxmlformats.org/officeDocument/2006/relationships/image" Target="../media/image98.png"/><Relationship Id="rId15" Type="http://schemas.openxmlformats.org/officeDocument/2006/relationships/image" Target="../media/image95.png"/><Relationship Id="rId14" Type="http://schemas.openxmlformats.org/officeDocument/2006/relationships/image" Target="../media/image63.png"/><Relationship Id="rId17" Type="http://schemas.openxmlformats.org/officeDocument/2006/relationships/image" Target="../media/image91.png"/><Relationship Id="rId16" Type="http://schemas.openxmlformats.org/officeDocument/2006/relationships/image" Target="../media/image96.png"/><Relationship Id="rId19" Type="http://schemas.openxmlformats.org/officeDocument/2006/relationships/image" Target="../media/image89.png"/><Relationship Id="rId18" Type="http://schemas.openxmlformats.org/officeDocument/2006/relationships/image" Target="../media/image87.png"/></Relationships>
</file>

<file path=ppt/slides/_rels/slide23.xml.rels><?xml version="1.0" encoding="UTF-8" standalone="yes"?><Relationships xmlns="http://schemas.openxmlformats.org/package/2006/relationships"><Relationship Id="rId20" Type="http://schemas.openxmlformats.org/officeDocument/2006/relationships/image" Target="../media/image89.png"/><Relationship Id="rId22" Type="http://schemas.openxmlformats.org/officeDocument/2006/relationships/image" Target="../media/image99.png"/><Relationship Id="rId21" Type="http://schemas.openxmlformats.org/officeDocument/2006/relationships/image" Target="../media/image62.png"/><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59.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15.png"/><Relationship Id="rId8" Type="http://schemas.openxmlformats.org/officeDocument/2006/relationships/image" Target="../media/image55.png"/><Relationship Id="rId11" Type="http://schemas.openxmlformats.org/officeDocument/2006/relationships/image" Target="../media/image94.png"/><Relationship Id="rId10" Type="http://schemas.openxmlformats.org/officeDocument/2006/relationships/image" Target="../media/image93.png"/><Relationship Id="rId13" Type="http://schemas.openxmlformats.org/officeDocument/2006/relationships/image" Target="../media/image52.png"/><Relationship Id="rId12" Type="http://schemas.openxmlformats.org/officeDocument/2006/relationships/image" Target="../media/image98.png"/><Relationship Id="rId15" Type="http://schemas.openxmlformats.org/officeDocument/2006/relationships/image" Target="../media/image63.png"/><Relationship Id="rId14" Type="http://schemas.openxmlformats.org/officeDocument/2006/relationships/image" Target="../media/image47.png"/><Relationship Id="rId17" Type="http://schemas.openxmlformats.org/officeDocument/2006/relationships/image" Target="../media/image96.png"/><Relationship Id="rId16" Type="http://schemas.openxmlformats.org/officeDocument/2006/relationships/image" Target="../media/image95.png"/><Relationship Id="rId19" Type="http://schemas.openxmlformats.org/officeDocument/2006/relationships/image" Target="../media/image87.png"/><Relationship Id="rId18" Type="http://schemas.openxmlformats.org/officeDocument/2006/relationships/image" Target="../media/image91.png"/></Relationships>
</file>

<file path=ppt/slides/_rels/slide24.xml.rels><?xml version="1.0" encoding="UTF-8" standalone="yes"?><Relationships xmlns="http://schemas.openxmlformats.org/package/2006/relationships"><Relationship Id="rId20" Type="http://schemas.openxmlformats.org/officeDocument/2006/relationships/image" Target="../media/image100.png"/><Relationship Id="rId22" Type="http://schemas.openxmlformats.org/officeDocument/2006/relationships/image" Target="../media/image101.png"/><Relationship Id="rId21" Type="http://schemas.openxmlformats.org/officeDocument/2006/relationships/image" Target="../media/image102.png"/><Relationship Id="rId23" Type="http://schemas.openxmlformats.org/officeDocument/2006/relationships/image" Target="../media/image103.png"/><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59.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15.png"/><Relationship Id="rId8" Type="http://schemas.openxmlformats.org/officeDocument/2006/relationships/image" Target="../media/image55.png"/><Relationship Id="rId11" Type="http://schemas.openxmlformats.org/officeDocument/2006/relationships/image" Target="../media/image94.png"/><Relationship Id="rId10" Type="http://schemas.openxmlformats.org/officeDocument/2006/relationships/image" Target="../media/image93.png"/><Relationship Id="rId13" Type="http://schemas.openxmlformats.org/officeDocument/2006/relationships/image" Target="../media/image52.png"/><Relationship Id="rId12" Type="http://schemas.openxmlformats.org/officeDocument/2006/relationships/image" Target="../media/image98.png"/><Relationship Id="rId15" Type="http://schemas.openxmlformats.org/officeDocument/2006/relationships/image" Target="../media/image61.png"/><Relationship Id="rId14" Type="http://schemas.openxmlformats.org/officeDocument/2006/relationships/image" Target="../media/image47.png"/><Relationship Id="rId17" Type="http://schemas.openxmlformats.org/officeDocument/2006/relationships/image" Target="../media/image63.png"/><Relationship Id="rId16" Type="http://schemas.openxmlformats.org/officeDocument/2006/relationships/image" Target="../media/image48.png"/><Relationship Id="rId19" Type="http://schemas.openxmlformats.org/officeDocument/2006/relationships/image" Target="../media/image97.png"/><Relationship Id="rId18" Type="http://schemas.openxmlformats.org/officeDocument/2006/relationships/image" Target="../media/image62.png"/></Relationships>
</file>

<file path=ppt/slides/_rels/slide25.xml.rels><?xml version="1.0" encoding="UTF-8" standalone="yes"?><Relationships xmlns="http://schemas.openxmlformats.org/package/2006/relationships"><Relationship Id="rId20" Type="http://schemas.openxmlformats.org/officeDocument/2006/relationships/image" Target="../media/image100.png"/><Relationship Id="rId22" Type="http://schemas.openxmlformats.org/officeDocument/2006/relationships/image" Target="../media/image101.png"/><Relationship Id="rId21" Type="http://schemas.openxmlformats.org/officeDocument/2006/relationships/image" Target="../media/image102.png"/><Relationship Id="rId24" Type="http://schemas.openxmlformats.org/officeDocument/2006/relationships/image" Target="../media/image107.png"/><Relationship Id="rId23" Type="http://schemas.openxmlformats.org/officeDocument/2006/relationships/image" Target="../media/image103.png"/><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59.png"/><Relationship Id="rId25" Type="http://schemas.openxmlformats.org/officeDocument/2006/relationships/image" Target="../media/image54.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15.png"/><Relationship Id="rId8" Type="http://schemas.openxmlformats.org/officeDocument/2006/relationships/image" Target="../media/image55.png"/><Relationship Id="rId11" Type="http://schemas.openxmlformats.org/officeDocument/2006/relationships/image" Target="../media/image94.png"/><Relationship Id="rId10" Type="http://schemas.openxmlformats.org/officeDocument/2006/relationships/image" Target="../media/image93.png"/><Relationship Id="rId13" Type="http://schemas.openxmlformats.org/officeDocument/2006/relationships/image" Target="../media/image52.png"/><Relationship Id="rId12" Type="http://schemas.openxmlformats.org/officeDocument/2006/relationships/image" Target="../media/image98.png"/><Relationship Id="rId15" Type="http://schemas.openxmlformats.org/officeDocument/2006/relationships/image" Target="../media/image61.png"/><Relationship Id="rId14" Type="http://schemas.openxmlformats.org/officeDocument/2006/relationships/image" Target="../media/image47.png"/><Relationship Id="rId17" Type="http://schemas.openxmlformats.org/officeDocument/2006/relationships/image" Target="../media/image63.png"/><Relationship Id="rId16" Type="http://schemas.openxmlformats.org/officeDocument/2006/relationships/image" Target="../media/image48.png"/><Relationship Id="rId19" Type="http://schemas.openxmlformats.org/officeDocument/2006/relationships/image" Target="../media/image97.png"/><Relationship Id="rId18" Type="http://schemas.openxmlformats.org/officeDocument/2006/relationships/image" Target="../media/image62.png"/></Relationships>
</file>

<file path=ppt/slides/_rels/slide26.xml.rels><?xml version="1.0" encoding="UTF-8" standalone="yes"?><Relationships xmlns="http://schemas.openxmlformats.org/package/2006/relationships"><Relationship Id="rId20" Type="http://schemas.openxmlformats.org/officeDocument/2006/relationships/image" Target="../media/image50.png"/><Relationship Id="rId22" Type="http://schemas.openxmlformats.org/officeDocument/2006/relationships/image" Target="../media/image45.png"/><Relationship Id="rId21" Type="http://schemas.openxmlformats.org/officeDocument/2006/relationships/image" Target="../media/image49.png"/><Relationship Id="rId24" Type="http://schemas.openxmlformats.org/officeDocument/2006/relationships/image" Target="../media/image51.png"/><Relationship Id="rId23" Type="http://schemas.openxmlformats.org/officeDocument/2006/relationships/image" Target="../media/image64.png"/><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57.png"/><Relationship Id="rId26" Type="http://schemas.openxmlformats.org/officeDocument/2006/relationships/image" Target="../media/image62.png"/><Relationship Id="rId25" Type="http://schemas.openxmlformats.org/officeDocument/2006/relationships/image" Target="../media/image58.png"/><Relationship Id="rId28" Type="http://schemas.openxmlformats.org/officeDocument/2006/relationships/image" Target="../media/image65.png"/><Relationship Id="rId27" Type="http://schemas.openxmlformats.org/officeDocument/2006/relationships/image" Target="../media/image69.png"/><Relationship Id="rId5" Type="http://schemas.openxmlformats.org/officeDocument/2006/relationships/image" Target="../media/image11.png"/><Relationship Id="rId6" Type="http://schemas.openxmlformats.org/officeDocument/2006/relationships/image" Target="../media/image8.png"/><Relationship Id="rId29" Type="http://schemas.openxmlformats.org/officeDocument/2006/relationships/image" Target="../media/image84.png"/><Relationship Id="rId7" Type="http://schemas.openxmlformats.org/officeDocument/2006/relationships/image" Target="../media/image15.png"/><Relationship Id="rId8" Type="http://schemas.openxmlformats.org/officeDocument/2006/relationships/image" Target="../media/image56.png"/><Relationship Id="rId31" Type="http://schemas.openxmlformats.org/officeDocument/2006/relationships/image" Target="../media/image63.png"/><Relationship Id="rId30" Type="http://schemas.openxmlformats.org/officeDocument/2006/relationships/image" Target="../media/image73.png"/><Relationship Id="rId11" Type="http://schemas.openxmlformats.org/officeDocument/2006/relationships/image" Target="../media/image40.png"/><Relationship Id="rId10" Type="http://schemas.openxmlformats.org/officeDocument/2006/relationships/image" Target="../media/image46.png"/><Relationship Id="rId13" Type="http://schemas.openxmlformats.org/officeDocument/2006/relationships/image" Target="../media/image52.png"/><Relationship Id="rId12" Type="http://schemas.openxmlformats.org/officeDocument/2006/relationships/image" Target="../media/image41.png"/><Relationship Id="rId15" Type="http://schemas.openxmlformats.org/officeDocument/2006/relationships/image" Target="../media/image61.png"/><Relationship Id="rId14" Type="http://schemas.openxmlformats.org/officeDocument/2006/relationships/image" Target="../media/image47.png"/><Relationship Id="rId17" Type="http://schemas.openxmlformats.org/officeDocument/2006/relationships/image" Target="../media/image54.png"/><Relationship Id="rId16" Type="http://schemas.openxmlformats.org/officeDocument/2006/relationships/image" Target="../media/image48.png"/><Relationship Id="rId19" Type="http://schemas.openxmlformats.org/officeDocument/2006/relationships/image" Target="../media/image42.png"/><Relationship Id="rId18" Type="http://schemas.openxmlformats.org/officeDocument/2006/relationships/image" Target="../media/image5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08.png"/><Relationship Id="rId4" Type="http://schemas.openxmlformats.org/officeDocument/2006/relationships/image" Target="../media/image10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10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1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10.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1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0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0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04.png"/><Relationship Id="rId4" Type="http://schemas.openxmlformats.org/officeDocument/2006/relationships/image" Target="../media/image1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04.png"/><Relationship Id="rId4" Type="http://schemas.openxmlformats.org/officeDocument/2006/relationships/image" Target="../media/image114.png"/><Relationship Id="rId5" Type="http://schemas.openxmlformats.org/officeDocument/2006/relationships/image" Target="../media/image1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04.png"/><Relationship Id="rId4" Type="http://schemas.openxmlformats.org/officeDocument/2006/relationships/image" Target="../media/image114.png"/><Relationship Id="rId5" Type="http://schemas.openxmlformats.org/officeDocument/2006/relationships/image" Target="../media/image112.png"/><Relationship Id="rId6" Type="http://schemas.openxmlformats.org/officeDocument/2006/relationships/image" Target="../media/image11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1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26.gif"/><Relationship Id="rId4" Type="http://schemas.openxmlformats.org/officeDocument/2006/relationships/image" Target="../media/image11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 Id="rId3" Type="http://schemas.openxmlformats.org/officeDocument/2006/relationships/image" Target="../media/image11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1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1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1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16.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1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18.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1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118.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118.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11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2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0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4.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06.png"/><Relationship Id="rId4" Type="http://schemas.openxmlformats.org/officeDocument/2006/relationships/image" Target="../media/image126.gi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4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20.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2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3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125.png"/><Relationship Id="rId4" Type="http://schemas.openxmlformats.org/officeDocument/2006/relationships/image" Target="../media/image12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123.png"/><Relationship Id="rId4" Type="http://schemas.openxmlformats.org/officeDocument/2006/relationships/image" Target="../media/image134.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0.xml"/><Relationship Id="rId3" Type="http://schemas.openxmlformats.org/officeDocument/2006/relationships/image" Target="../media/image127.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138.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128.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142.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129.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14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130.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13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15.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133.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132.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135.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136.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image" Target="../media/image139.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s>
</file>

<file path=ppt/slides/_rels/slide9.xml.rels><?xml version="1.0" encoding="UTF-8" standalone="yes"?><Relationships xmlns="http://schemas.openxmlformats.org/package/2006/relationships"><Relationship Id="rId11" Type="http://schemas.openxmlformats.org/officeDocument/2006/relationships/image" Target="../media/image5.png"/><Relationship Id="rId10" Type="http://schemas.openxmlformats.org/officeDocument/2006/relationships/image" Target="../media/image12.png"/><Relationship Id="rId13" Type="http://schemas.openxmlformats.org/officeDocument/2006/relationships/image" Target="../media/image7.png"/><Relationship Id="rId12" Type="http://schemas.openxmlformats.org/officeDocument/2006/relationships/image" Target="../media/image9.png"/><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1.png"/><Relationship Id="rId15" Type="http://schemas.openxmlformats.org/officeDocument/2006/relationships/image" Target="../media/image16.png"/><Relationship Id="rId14" Type="http://schemas.openxmlformats.org/officeDocument/2006/relationships/image" Target="../media/image10.png"/><Relationship Id="rId16" Type="http://schemas.openxmlformats.org/officeDocument/2006/relationships/image" Target="../media/image19.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15.png"/><Relationship Id="rId8"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“You can’t cram the meaning of a whole %&amp;!$# sentence into a single $&amp;!#* vector!”</a:t>
            </a:r>
            <a:endParaRPr/>
          </a:p>
          <a:p>
            <a:pPr indent="0" lvl="0" marL="0" rtl="0" algn="ctr">
              <a:lnSpc>
                <a:spcPct val="100000"/>
              </a:lnSpc>
              <a:spcBef>
                <a:spcPts val="0"/>
              </a:spcBef>
              <a:spcAft>
                <a:spcPts val="0"/>
              </a:spcAft>
              <a:buSzPts val="3600"/>
              <a:buNone/>
            </a:pPr>
            <a:r>
              <a:rPr lang="en-US"/>
              <a:t>-- Ray Mooney, Association for Computational Linguistics (ACL) 2014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600"/>
              <a:t>Next, we compute the backward-facing hidden states of the biLSTM.</a:t>
            </a:r>
            <a:endParaRPr/>
          </a:p>
        </p:txBody>
      </p:sp>
      <p:sp>
        <p:nvSpPr>
          <p:cNvPr id="144" name="Google Shape;144;p22"/>
          <p:cNvSpPr/>
          <p:nvPr/>
        </p:nvSpPr>
        <p:spPr>
          <a:xfrm>
            <a:off x="731520" y="412577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45" name="Google Shape;145;p22"/>
          <p:cNvSpPr/>
          <p:nvPr/>
        </p:nvSpPr>
        <p:spPr>
          <a:xfrm>
            <a:off x="2431366" y="412577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46" name="Google Shape;146;p22"/>
          <p:cNvSpPr/>
          <p:nvPr/>
        </p:nvSpPr>
        <p:spPr>
          <a:xfrm>
            <a:off x="4131212" y="412577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47" name="Google Shape;147;p22"/>
          <p:cNvSpPr/>
          <p:nvPr/>
        </p:nvSpPr>
        <p:spPr>
          <a:xfrm>
            <a:off x="5831058" y="412577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48" name="Google Shape;148;p22"/>
          <p:cNvSpPr/>
          <p:nvPr/>
        </p:nvSpPr>
        <p:spPr>
          <a:xfrm>
            <a:off x="7530904" y="412577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49" name="Google Shape;149;p22"/>
          <p:cNvSpPr/>
          <p:nvPr/>
        </p:nvSpPr>
        <p:spPr>
          <a:xfrm>
            <a:off x="731520" y="2947181"/>
            <a:ext cx="407964"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50" name="Google Shape;150;p22"/>
          <p:cNvSpPr/>
          <p:nvPr/>
        </p:nvSpPr>
        <p:spPr>
          <a:xfrm>
            <a:off x="2431366" y="2947181"/>
            <a:ext cx="407964"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51" name="Google Shape;151;p22"/>
          <p:cNvSpPr/>
          <p:nvPr/>
        </p:nvSpPr>
        <p:spPr>
          <a:xfrm>
            <a:off x="4131212" y="2947181"/>
            <a:ext cx="407964"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52" name="Google Shape;152;p22"/>
          <p:cNvSpPr/>
          <p:nvPr/>
        </p:nvSpPr>
        <p:spPr>
          <a:xfrm>
            <a:off x="5831058" y="2947181"/>
            <a:ext cx="407964"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53" name="Google Shape;153;p22"/>
          <p:cNvSpPr/>
          <p:nvPr/>
        </p:nvSpPr>
        <p:spPr>
          <a:xfrm>
            <a:off x="7530904" y="2948669"/>
            <a:ext cx="407964"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54" name="Google Shape;154;p22"/>
          <p:cNvSpPr/>
          <p:nvPr/>
        </p:nvSpPr>
        <p:spPr>
          <a:xfrm>
            <a:off x="8234287" y="3527167"/>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55" name="Google Shape;155;p22"/>
          <p:cNvSpPr/>
          <p:nvPr/>
        </p:nvSpPr>
        <p:spPr>
          <a:xfrm>
            <a:off x="8234287" y="2947181"/>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156" name="Google Shape;156;p22"/>
          <p:cNvCxnSpPr>
            <a:stCxn id="148" idx="0"/>
            <a:endCxn id="154" idx="2"/>
          </p:cNvCxnSpPr>
          <p:nvPr/>
        </p:nvCxnSpPr>
        <p:spPr>
          <a:xfrm flipH="1" rot="10800000">
            <a:off x="8086577" y="3883373"/>
            <a:ext cx="351600" cy="242400"/>
          </a:xfrm>
          <a:prstGeom prst="straightConnector1">
            <a:avLst/>
          </a:prstGeom>
          <a:noFill/>
          <a:ln cap="flat" cmpd="sng" w="9525">
            <a:solidFill>
              <a:schemeClr val="dk1"/>
            </a:solidFill>
            <a:prstDash val="solid"/>
            <a:round/>
            <a:headEnd len="sm" w="sm" type="none"/>
            <a:tailEnd len="med" w="med" type="triangle"/>
          </a:ln>
        </p:spPr>
      </p:cxnSp>
      <p:cxnSp>
        <p:nvCxnSpPr>
          <p:cNvPr id="157" name="Google Shape;157;p22"/>
          <p:cNvCxnSpPr>
            <a:stCxn id="154" idx="0"/>
            <a:endCxn id="155" idx="2"/>
          </p:cNvCxnSpPr>
          <p:nvPr/>
        </p:nvCxnSpPr>
        <p:spPr>
          <a:xfrm rot="10800000">
            <a:off x="8438269" y="3303367"/>
            <a:ext cx="0" cy="223800"/>
          </a:xfrm>
          <a:prstGeom prst="straightConnector1">
            <a:avLst/>
          </a:prstGeom>
          <a:noFill/>
          <a:ln cap="flat" cmpd="sng" w="9525">
            <a:solidFill>
              <a:schemeClr val="dk1"/>
            </a:solidFill>
            <a:prstDash val="solid"/>
            <a:round/>
            <a:headEnd len="sm" w="sm" type="none"/>
            <a:tailEnd len="med" w="med" type="triangle"/>
          </a:ln>
        </p:spPr>
      </p:cxnSp>
      <p:cxnSp>
        <p:nvCxnSpPr>
          <p:cNvPr id="158" name="Google Shape;158;p22"/>
          <p:cNvCxnSpPr>
            <a:stCxn id="155" idx="1"/>
          </p:cNvCxnSpPr>
          <p:nvPr/>
        </p:nvCxnSpPr>
        <p:spPr>
          <a:xfrm flipH="1">
            <a:off x="6942487" y="3125305"/>
            <a:ext cx="1291800" cy="579900"/>
          </a:xfrm>
          <a:prstGeom prst="straightConnector1">
            <a:avLst/>
          </a:prstGeom>
          <a:noFill/>
          <a:ln cap="flat" cmpd="sng" w="9525">
            <a:solidFill>
              <a:schemeClr val="dk1"/>
            </a:solidFill>
            <a:prstDash val="solid"/>
            <a:round/>
            <a:headEnd len="sm" w="sm" type="none"/>
            <a:tailEnd len="med" w="med" type="triangle"/>
          </a:ln>
        </p:spPr>
      </p:cxnSp>
      <p:sp>
        <p:nvSpPr>
          <p:cNvPr id="159" name="Google Shape;159;p22"/>
          <p:cNvSpPr/>
          <p:nvPr/>
        </p:nvSpPr>
        <p:spPr>
          <a:xfrm>
            <a:off x="6534441" y="3527167"/>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60" name="Google Shape;160;p22"/>
          <p:cNvSpPr/>
          <p:nvPr/>
        </p:nvSpPr>
        <p:spPr>
          <a:xfrm>
            <a:off x="6534441" y="2947181"/>
            <a:ext cx="407964"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161" name="Google Shape;161;p22"/>
          <p:cNvCxnSpPr>
            <a:endCxn id="159" idx="2"/>
          </p:cNvCxnSpPr>
          <p:nvPr/>
        </p:nvCxnSpPr>
        <p:spPr>
          <a:xfrm flipH="1" rot="10800000">
            <a:off x="6386823" y="3883415"/>
            <a:ext cx="351600" cy="242400"/>
          </a:xfrm>
          <a:prstGeom prst="straightConnector1">
            <a:avLst/>
          </a:prstGeom>
          <a:noFill/>
          <a:ln cap="flat" cmpd="sng" w="9525">
            <a:solidFill>
              <a:schemeClr val="dk1"/>
            </a:solidFill>
            <a:prstDash val="solid"/>
            <a:round/>
            <a:headEnd len="sm" w="sm" type="none"/>
            <a:tailEnd len="med" w="med" type="triangle"/>
          </a:ln>
        </p:spPr>
      </p:cxnSp>
      <p:cxnSp>
        <p:nvCxnSpPr>
          <p:cNvPr id="162" name="Google Shape;162;p22"/>
          <p:cNvCxnSpPr>
            <a:stCxn id="159" idx="0"/>
            <a:endCxn id="160" idx="2"/>
          </p:cNvCxnSpPr>
          <p:nvPr/>
        </p:nvCxnSpPr>
        <p:spPr>
          <a:xfrm rot="10800000">
            <a:off x="6738423" y="3303367"/>
            <a:ext cx="0" cy="223800"/>
          </a:xfrm>
          <a:prstGeom prst="straightConnector1">
            <a:avLst/>
          </a:prstGeom>
          <a:noFill/>
          <a:ln cap="flat" cmpd="sng" w="9525">
            <a:solidFill>
              <a:schemeClr val="dk1"/>
            </a:solidFill>
            <a:prstDash val="solid"/>
            <a:round/>
            <a:headEnd len="sm" w="sm" type="none"/>
            <a:tailEnd len="med" w="med" type="triangle"/>
          </a:ln>
        </p:spPr>
      </p:cxnSp>
      <p:cxnSp>
        <p:nvCxnSpPr>
          <p:cNvPr id="163" name="Google Shape;163;p22"/>
          <p:cNvCxnSpPr>
            <a:stCxn id="160" idx="1"/>
          </p:cNvCxnSpPr>
          <p:nvPr/>
        </p:nvCxnSpPr>
        <p:spPr>
          <a:xfrm flipH="1">
            <a:off x="5242641" y="3125305"/>
            <a:ext cx="1291800" cy="579900"/>
          </a:xfrm>
          <a:prstGeom prst="straightConnector1">
            <a:avLst/>
          </a:prstGeom>
          <a:noFill/>
          <a:ln cap="flat" cmpd="sng" w="9525">
            <a:solidFill>
              <a:schemeClr val="dk1"/>
            </a:solidFill>
            <a:prstDash val="solid"/>
            <a:round/>
            <a:headEnd len="sm" w="sm" type="none"/>
            <a:tailEnd len="med" w="med" type="triangle"/>
          </a:ln>
        </p:spPr>
      </p:cxnSp>
      <p:sp>
        <p:nvSpPr>
          <p:cNvPr id="164" name="Google Shape;164;p22"/>
          <p:cNvSpPr/>
          <p:nvPr/>
        </p:nvSpPr>
        <p:spPr>
          <a:xfrm>
            <a:off x="4834595" y="3527167"/>
            <a:ext cx="407964"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65" name="Google Shape;165;p22"/>
          <p:cNvSpPr/>
          <p:nvPr/>
        </p:nvSpPr>
        <p:spPr>
          <a:xfrm>
            <a:off x="4834595" y="2947181"/>
            <a:ext cx="407964"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166" name="Google Shape;166;p22"/>
          <p:cNvCxnSpPr>
            <a:endCxn id="164" idx="2"/>
          </p:cNvCxnSpPr>
          <p:nvPr/>
        </p:nvCxnSpPr>
        <p:spPr>
          <a:xfrm flipH="1" rot="10800000">
            <a:off x="4686977" y="3883415"/>
            <a:ext cx="351600" cy="242400"/>
          </a:xfrm>
          <a:prstGeom prst="straightConnector1">
            <a:avLst/>
          </a:prstGeom>
          <a:noFill/>
          <a:ln cap="flat" cmpd="sng" w="9525">
            <a:solidFill>
              <a:schemeClr val="dk1"/>
            </a:solidFill>
            <a:prstDash val="solid"/>
            <a:round/>
            <a:headEnd len="sm" w="sm" type="none"/>
            <a:tailEnd len="med" w="med" type="triangle"/>
          </a:ln>
        </p:spPr>
      </p:cxnSp>
      <p:cxnSp>
        <p:nvCxnSpPr>
          <p:cNvPr id="167" name="Google Shape;167;p22"/>
          <p:cNvCxnSpPr>
            <a:stCxn id="164" idx="0"/>
            <a:endCxn id="165" idx="2"/>
          </p:cNvCxnSpPr>
          <p:nvPr/>
        </p:nvCxnSpPr>
        <p:spPr>
          <a:xfrm rot="10800000">
            <a:off x="5038577" y="3303367"/>
            <a:ext cx="0" cy="223800"/>
          </a:xfrm>
          <a:prstGeom prst="straightConnector1">
            <a:avLst/>
          </a:prstGeom>
          <a:noFill/>
          <a:ln cap="flat" cmpd="sng" w="9525">
            <a:solidFill>
              <a:schemeClr val="dk1"/>
            </a:solidFill>
            <a:prstDash val="solid"/>
            <a:round/>
            <a:headEnd len="sm" w="sm" type="none"/>
            <a:tailEnd len="med" w="med" type="triangle"/>
          </a:ln>
        </p:spPr>
      </p:cxnSp>
      <p:cxnSp>
        <p:nvCxnSpPr>
          <p:cNvPr id="168" name="Google Shape;168;p22"/>
          <p:cNvCxnSpPr>
            <a:stCxn id="165" idx="1"/>
          </p:cNvCxnSpPr>
          <p:nvPr/>
        </p:nvCxnSpPr>
        <p:spPr>
          <a:xfrm flipH="1">
            <a:off x="3542795" y="3125305"/>
            <a:ext cx="1291800" cy="579900"/>
          </a:xfrm>
          <a:prstGeom prst="straightConnector1">
            <a:avLst/>
          </a:prstGeom>
          <a:noFill/>
          <a:ln cap="flat" cmpd="sng" w="9525">
            <a:solidFill>
              <a:schemeClr val="dk1"/>
            </a:solidFill>
            <a:prstDash val="solid"/>
            <a:round/>
            <a:headEnd len="sm" w="sm" type="none"/>
            <a:tailEnd len="med" w="med" type="triangle"/>
          </a:ln>
        </p:spPr>
      </p:cxnSp>
      <p:sp>
        <p:nvSpPr>
          <p:cNvPr id="169" name="Google Shape;169;p22"/>
          <p:cNvSpPr/>
          <p:nvPr/>
        </p:nvSpPr>
        <p:spPr>
          <a:xfrm>
            <a:off x="3133580" y="3527167"/>
            <a:ext cx="407964"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70" name="Google Shape;170;p22"/>
          <p:cNvSpPr/>
          <p:nvPr/>
        </p:nvSpPr>
        <p:spPr>
          <a:xfrm>
            <a:off x="3133580" y="2947181"/>
            <a:ext cx="407964" cy="356248"/>
          </a:xfrm>
          <a:prstGeom prst="rect">
            <a:avLst/>
          </a:prstGeom>
          <a:blipFill rotWithShape="1">
            <a:blip r:embed="rId2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171" name="Google Shape;171;p22"/>
          <p:cNvCxnSpPr>
            <a:endCxn id="169" idx="2"/>
          </p:cNvCxnSpPr>
          <p:nvPr/>
        </p:nvCxnSpPr>
        <p:spPr>
          <a:xfrm flipH="1" rot="10800000">
            <a:off x="2985962" y="3883415"/>
            <a:ext cx="351600" cy="242400"/>
          </a:xfrm>
          <a:prstGeom prst="straightConnector1">
            <a:avLst/>
          </a:prstGeom>
          <a:noFill/>
          <a:ln cap="flat" cmpd="sng" w="9525">
            <a:solidFill>
              <a:schemeClr val="dk1"/>
            </a:solidFill>
            <a:prstDash val="solid"/>
            <a:round/>
            <a:headEnd len="sm" w="sm" type="none"/>
            <a:tailEnd len="med" w="med" type="triangle"/>
          </a:ln>
        </p:spPr>
      </p:cxnSp>
      <p:cxnSp>
        <p:nvCxnSpPr>
          <p:cNvPr id="172" name="Google Shape;172;p22"/>
          <p:cNvCxnSpPr>
            <a:stCxn id="169" idx="0"/>
            <a:endCxn id="170" idx="2"/>
          </p:cNvCxnSpPr>
          <p:nvPr/>
        </p:nvCxnSpPr>
        <p:spPr>
          <a:xfrm rot="10800000">
            <a:off x="3337562" y="3303367"/>
            <a:ext cx="0" cy="223800"/>
          </a:xfrm>
          <a:prstGeom prst="straightConnector1">
            <a:avLst/>
          </a:prstGeom>
          <a:noFill/>
          <a:ln cap="flat" cmpd="sng" w="9525">
            <a:solidFill>
              <a:schemeClr val="dk1"/>
            </a:solidFill>
            <a:prstDash val="solid"/>
            <a:round/>
            <a:headEnd len="sm" w="sm" type="none"/>
            <a:tailEnd len="med" w="med" type="triangle"/>
          </a:ln>
        </p:spPr>
      </p:cxnSp>
      <p:cxnSp>
        <p:nvCxnSpPr>
          <p:cNvPr id="173" name="Google Shape;173;p22"/>
          <p:cNvCxnSpPr>
            <a:stCxn id="170" idx="1"/>
          </p:cNvCxnSpPr>
          <p:nvPr/>
        </p:nvCxnSpPr>
        <p:spPr>
          <a:xfrm flipH="1">
            <a:off x="1841780" y="3125305"/>
            <a:ext cx="1291800" cy="579900"/>
          </a:xfrm>
          <a:prstGeom prst="straightConnector1">
            <a:avLst/>
          </a:prstGeom>
          <a:noFill/>
          <a:ln cap="flat" cmpd="sng" w="9525">
            <a:solidFill>
              <a:schemeClr val="dk1"/>
            </a:solidFill>
            <a:prstDash val="solid"/>
            <a:round/>
            <a:headEnd len="sm" w="sm" type="none"/>
            <a:tailEnd len="med" w="med" type="triangle"/>
          </a:ln>
        </p:spPr>
      </p:cxnSp>
      <p:sp>
        <p:nvSpPr>
          <p:cNvPr id="174" name="Google Shape;174;p22"/>
          <p:cNvSpPr/>
          <p:nvPr/>
        </p:nvSpPr>
        <p:spPr>
          <a:xfrm>
            <a:off x="1432565" y="3527167"/>
            <a:ext cx="407964" cy="356248"/>
          </a:xfrm>
          <a:prstGeom prst="rect">
            <a:avLst/>
          </a:prstGeom>
          <a:blipFill rotWithShape="1">
            <a:blip r:embed="rId2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75" name="Google Shape;175;p22"/>
          <p:cNvSpPr/>
          <p:nvPr/>
        </p:nvSpPr>
        <p:spPr>
          <a:xfrm>
            <a:off x="1432565" y="2947181"/>
            <a:ext cx="407964" cy="356248"/>
          </a:xfrm>
          <a:prstGeom prst="rect">
            <a:avLst/>
          </a:prstGeom>
          <a:blipFill rotWithShape="1">
            <a:blip r:embed="rId2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176" name="Google Shape;176;p22"/>
          <p:cNvCxnSpPr>
            <a:endCxn id="174" idx="2"/>
          </p:cNvCxnSpPr>
          <p:nvPr/>
        </p:nvCxnSpPr>
        <p:spPr>
          <a:xfrm flipH="1" rot="10800000">
            <a:off x="1284947" y="3883415"/>
            <a:ext cx="351600" cy="242400"/>
          </a:xfrm>
          <a:prstGeom prst="straightConnector1">
            <a:avLst/>
          </a:prstGeom>
          <a:noFill/>
          <a:ln cap="flat" cmpd="sng" w="9525">
            <a:solidFill>
              <a:schemeClr val="dk1"/>
            </a:solidFill>
            <a:prstDash val="solid"/>
            <a:round/>
            <a:headEnd len="sm" w="sm" type="none"/>
            <a:tailEnd len="med" w="med" type="triangle"/>
          </a:ln>
        </p:spPr>
      </p:cxnSp>
      <p:cxnSp>
        <p:nvCxnSpPr>
          <p:cNvPr id="177" name="Google Shape;177;p22"/>
          <p:cNvCxnSpPr>
            <a:stCxn id="174" idx="0"/>
            <a:endCxn id="175" idx="2"/>
          </p:cNvCxnSpPr>
          <p:nvPr/>
        </p:nvCxnSpPr>
        <p:spPr>
          <a:xfrm rot="10800000">
            <a:off x="1636547" y="3303367"/>
            <a:ext cx="0" cy="223800"/>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We then concatenate our hidden states.</a:t>
            </a:r>
            <a:endParaRPr/>
          </a:p>
        </p:txBody>
      </p:sp>
      <p:sp>
        <p:nvSpPr>
          <p:cNvPr id="183" name="Google Shape;183;p23"/>
          <p:cNvSpPr/>
          <p:nvPr/>
        </p:nvSpPr>
        <p:spPr>
          <a:xfrm>
            <a:off x="731520" y="412577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84" name="Google Shape;184;p23"/>
          <p:cNvSpPr/>
          <p:nvPr/>
        </p:nvSpPr>
        <p:spPr>
          <a:xfrm>
            <a:off x="2431366" y="412577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85" name="Google Shape;185;p23"/>
          <p:cNvSpPr/>
          <p:nvPr/>
        </p:nvSpPr>
        <p:spPr>
          <a:xfrm>
            <a:off x="4131212" y="412577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86" name="Google Shape;186;p23"/>
          <p:cNvSpPr/>
          <p:nvPr/>
        </p:nvSpPr>
        <p:spPr>
          <a:xfrm>
            <a:off x="5831058" y="412577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87" name="Google Shape;187;p23"/>
          <p:cNvSpPr/>
          <p:nvPr/>
        </p:nvSpPr>
        <p:spPr>
          <a:xfrm>
            <a:off x="7530904" y="412577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88" name="Google Shape;188;p23"/>
          <p:cNvSpPr/>
          <p:nvPr/>
        </p:nvSpPr>
        <p:spPr>
          <a:xfrm>
            <a:off x="731520" y="3622434"/>
            <a:ext cx="407964"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89" name="Google Shape;189;p23"/>
          <p:cNvSpPr/>
          <p:nvPr/>
        </p:nvSpPr>
        <p:spPr>
          <a:xfrm>
            <a:off x="2431366" y="3622434"/>
            <a:ext cx="407964"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0" name="Google Shape;190;p23"/>
          <p:cNvSpPr/>
          <p:nvPr/>
        </p:nvSpPr>
        <p:spPr>
          <a:xfrm>
            <a:off x="4131212" y="3622434"/>
            <a:ext cx="407964"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1" name="Google Shape;191;p23"/>
          <p:cNvSpPr/>
          <p:nvPr/>
        </p:nvSpPr>
        <p:spPr>
          <a:xfrm>
            <a:off x="5831058" y="3622434"/>
            <a:ext cx="407964"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2" name="Google Shape;192;p23"/>
          <p:cNvSpPr/>
          <p:nvPr/>
        </p:nvSpPr>
        <p:spPr>
          <a:xfrm>
            <a:off x="7530904" y="3623922"/>
            <a:ext cx="407964"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3" name="Google Shape;193;p23"/>
          <p:cNvSpPr/>
          <p:nvPr/>
        </p:nvSpPr>
        <p:spPr>
          <a:xfrm>
            <a:off x="8234287" y="3622434"/>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4" name="Google Shape;194;p23"/>
          <p:cNvSpPr/>
          <p:nvPr/>
        </p:nvSpPr>
        <p:spPr>
          <a:xfrm>
            <a:off x="6534441" y="3622434"/>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5" name="Google Shape;195;p23"/>
          <p:cNvSpPr/>
          <p:nvPr/>
        </p:nvSpPr>
        <p:spPr>
          <a:xfrm>
            <a:off x="4834595" y="3622434"/>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6" name="Google Shape;196;p23"/>
          <p:cNvSpPr/>
          <p:nvPr/>
        </p:nvSpPr>
        <p:spPr>
          <a:xfrm>
            <a:off x="3133580" y="3622434"/>
            <a:ext cx="407964"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7" name="Google Shape;197;p23"/>
          <p:cNvSpPr/>
          <p:nvPr/>
        </p:nvSpPr>
        <p:spPr>
          <a:xfrm>
            <a:off x="1432565" y="3622434"/>
            <a:ext cx="407964"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8" name="Google Shape;198;p23"/>
          <p:cNvSpPr/>
          <p:nvPr/>
        </p:nvSpPr>
        <p:spPr>
          <a:xfrm>
            <a:off x="729182" y="2816638"/>
            <a:ext cx="1111347"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99" name="Google Shape;199;p23"/>
          <p:cNvSpPr/>
          <p:nvPr/>
        </p:nvSpPr>
        <p:spPr>
          <a:xfrm>
            <a:off x="2430197" y="2816638"/>
            <a:ext cx="1111347"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00" name="Google Shape;200;p23"/>
          <p:cNvSpPr/>
          <p:nvPr/>
        </p:nvSpPr>
        <p:spPr>
          <a:xfrm>
            <a:off x="4131211" y="2804122"/>
            <a:ext cx="1111347" cy="356248"/>
          </a:xfrm>
          <a:prstGeom prst="rect">
            <a:avLst/>
          </a:prstGeom>
          <a:blipFill rotWithShape="1">
            <a:blip r:embed="rId2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01" name="Google Shape;201;p23"/>
          <p:cNvSpPr/>
          <p:nvPr/>
        </p:nvSpPr>
        <p:spPr>
          <a:xfrm>
            <a:off x="5831058" y="2823567"/>
            <a:ext cx="1111347" cy="356248"/>
          </a:xfrm>
          <a:prstGeom prst="rect">
            <a:avLst/>
          </a:prstGeom>
          <a:blipFill rotWithShape="1">
            <a:blip r:embed="rId2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02" name="Google Shape;202;p23"/>
          <p:cNvSpPr/>
          <p:nvPr/>
        </p:nvSpPr>
        <p:spPr>
          <a:xfrm>
            <a:off x="7530904" y="2823567"/>
            <a:ext cx="1111347" cy="356248"/>
          </a:xfrm>
          <a:prstGeom prst="rect">
            <a:avLst/>
          </a:prstGeom>
          <a:blipFill rotWithShape="1">
            <a:blip r:embed="rId2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03" name="Google Shape;203;p23"/>
          <p:cNvCxnSpPr>
            <a:stCxn id="188" idx="0"/>
            <a:endCxn id="198" idx="2"/>
          </p:cNvCxnSpPr>
          <p:nvPr/>
        </p:nvCxnSpPr>
        <p:spPr>
          <a:xfrm flipH="1" rot="10800000">
            <a:off x="935502" y="3173034"/>
            <a:ext cx="349500" cy="449400"/>
          </a:xfrm>
          <a:prstGeom prst="straightConnector1">
            <a:avLst/>
          </a:prstGeom>
          <a:noFill/>
          <a:ln cap="flat" cmpd="sng" w="9525">
            <a:solidFill>
              <a:schemeClr val="dk1"/>
            </a:solidFill>
            <a:prstDash val="solid"/>
            <a:round/>
            <a:headEnd len="sm" w="sm" type="none"/>
            <a:tailEnd len="med" w="med" type="triangle"/>
          </a:ln>
        </p:spPr>
      </p:cxnSp>
      <p:cxnSp>
        <p:nvCxnSpPr>
          <p:cNvPr id="204" name="Google Shape;204;p23"/>
          <p:cNvCxnSpPr>
            <a:stCxn id="197" idx="0"/>
            <a:endCxn id="198" idx="2"/>
          </p:cNvCxnSpPr>
          <p:nvPr/>
        </p:nvCxnSpPr>
        <p:spPr>
          <a:xfrm rot="10800000">
            <a:off x="1284947" y="3173034"/>
            <a:ext cx="351600" cy="449400"/>
          </a:xfrm>
          <a:prstGeom prst="straightConnector1">
            <a:avLst/>
          </a:prstGeom>
          <a:noFill/>
          <a:ln cap="flat" cmpd="sng" w="9525">
            <a:solidFill>
              <a:schemeClr val="dk1"/>
            </a:solidFill>
            <a:prstDash val="solid"/>
            <a:round/>
            <a:headEnd len="sm" w="sm" type="none"/>
            <a:tailEnd len="med" w="med" type="triangle"/>
          </a:ln>
        </p:spPr>
      </p:cxnSp>
      <p:cxnSp>
        <p:nvCxnSpPr>
          <p:cNvPr id="205" name="Google Shape;205;p23"/>
          <p:cNvCxnSpPr/>
          <p:nvPr/>
        </p:nvCxnSpPr>
        <p:spPr>
          <a:xfrm flipH="1" rot="10800000">
            <a:off x="2621287" y="3160370"/>
            <a:ext cx="349354" cy="449548"/>
          </a:xfrm>
          <a:prstGeom prst="straightConnector1">
            <a:avLst/>
          </a:prstGeom>
          <a:noFill/>
          <a:ln cap="flat" cmpd="sng" w="9525">
            <a:solidFill>
              <a:schemeClr val="dk1"/>
            </a:solidFill>
            <a:prstDash val="solid"/>
            <a:round/>
            <a:headEnd len="sm" w="sm" type="none"/>
            <a:tailEnd len="med" w="med" type="triangle"/>
          </a:ln>
        </p:spPr>
      </p:cxnSp>
      <p:cxnSp>
        <p:nvCxnSpPr>
          <p:cNvPr id="206" name="Google Shape;206;p23"/>
          <p:cNvCxnSpPr/>
          <p:nvPr/>
        </p:nvCxnSpPr>
        <p:spPr>
          <a:xfrm rot="10800000">
            <a:off x="2970641" y="3160370"/>
            <a:ext cx="351691" cy="449548"/>
          </a:xfrm>
          <a:prstGeom prst="straightConnector1">
            <a:avLst/>
          </a:prstGeom>
          <a:noFill/>
          <a:ln cap="flat" cmpd="sng" w="9525">
            <a:solidFill>
              <a:schemeClr val="dk1"/>
            </a:solidFill>
            <a:prstDash val="solid"/>
            <a:round/>
            <a:headEnd len="sm" w="sm" type="none"/>
            <a:tailEnd len="med" w="med" type="triangle"/>
          </a:ln>
        </p:spPr>
      </p:cxnSp>
      <p:cxnSp>
        <p:nvCxnSpPr>
          <p:cNvPr id="207" name="Google Shape;207;p23"/>
          <p:cNvCxnSpPr/>
          <p:nvPr/>
        </p:nvCxnSpPr>
        <p:spPr>
          <a:xfrm flipH="1" rot="10800000">
            <a:off x="4302374" y="3177959"/>
            <a:ext cx="349354" cy="449548"/>
          </a:xfrm>
          <a:prstGeom prst="straightConnector1">
            <a:avLst/>
          </a:prstGeom>
          <a:noFill/>
          <a:ln cap="flat" cmpd="sng" w="9525">
            <a:solidFill>
              <a:schemeClr val="dk1"/>
            </a:solidFill>
            <a:prstDash val="solid"/>
            <a:round/>
            <a:headEnd len="sm" w="sm" type="none"/>
            <a:tailEnd len="med" w="med" type="triangle"/>
          </a:ln>
        </p:spPr>
      </p:cxnSp>
      <p:cxnSp>
        <p:nvCxnSpPr>
          <p:cNvPr id="208" name="Google Shape;208;p23"/>
          <p:cNvCxnSpPr/>
          <p:nvPr/>
        </p:nvCxnSpPr>
        <p:spPr>
          <a:xfrm rot="10800000">
            <a:off x="4651728" y="3177959"/>
            <a:ext cx="351691" cy="449548"/>
          </a:xfrm>
          <a:prstGeom prst="straightConnector1">
            <a:avLst/>
          </a:prstGeom>
          <a:noFill/>
          <a:ln cap="flat" cmpd="sng" w="9525">
            <a:solidFill>
              <a:schemeClr val="dk1"/>
            </a:solidFill>
            <a:prstDash val="solid"/>
            <a:round/>
            <a:headEnd len="sm" w="sm" type="none"/>
            <a:tailEnd len="med" w="med" type="triangle"/>
          </a:ln>
        </p:spPr>
      </p:cxnSp>
      <p:cxnSp>
        <p:nvCxnSpPr>
          <p:cNvPr id="209" name="Google Shape;209;p23"/>
          <p:cNvCxnSpPr/>
          <p:nvPr/>
        </p:nvCxnSpPr>
        <p:spPr>
          <a:xfrm flipH="1" rot="10800000">
            <a:off x="6008072" y="3162339"/>
            <a:ext cx="349354" cy="449548"/>
          </a:xfrm>
          <a:prstGeom prst="straightConnector1">
            <a:avLst/>
          </a:prstGeom>
          <a:noFill/>
          <a:ln cap="flat" cmpd="sng" w="9525">
            <a:solidFill>
              <a:schemeClr val="dk1"/>
            </a:solidFill>
            <a:prstDash val="solid"/>
            <a:round/>
            <a:headEnd len="sm" w="sm" type="none"/>
            <a:tailEnd len="med" w="med" type="triangle"/>
          </a:ln>
        </p:spPr>
      </p:cxnSp>
      <p:cxnSp>
        <p:nvCxnSpPr>
          <p:cNvPr id="210" name="Google Shape;210;p23"/>
          <p:cNvCxnSpPr/>
          <p:nvPr/>
        </p:nvCxnSpPr>
        <p:spPr>
          <a:xfrm rot="10800000">
            <a:off x="6357426" y="3162339"/>
            <a:ext cx="351691" cy="449548"/>
          </a:xfrm>
          <a:prstGeom prst="straightConnector1">
            <a:avLst/>
          </a:prstGeom>
          <a:noFill/>
          <a:ln cap="flat" cmpd="sng" w="9525">
            <a:solidFill>
              <a:schemeClr val="dk1"/>
            </a:solidFill>
            <a:prstDash val="solid"/>
            <a:round/>
            <a:headEnd len="sm" w="sm" type="none"/>
            <a:tailEnd len="med" w="med" type="triangle"/>
          </a:ln>
        </p:spPr>
      </p:cxnSp>
      <p:cxnSp>
        <p:nvCxnSpPr>
          <p:cNvPr id="211" name="Google Shape;211;p23"/>
          <p:cNvCxnSpPr/>
          <p:nvPr/>
        </p:nvCxnSpPr>
        <p:spPr>
          <a:xfrm flipH="1" rot="10800000">
            <a:off x="7751285" y="3179815"/>
            <a:ext cx="349354" cy="449548"/>
          </a:xfrm>
          <a:prstGeom prst="straightConnector1">
            <a:avLst/>
          </a:prstGeom>
          <a:noFill/>
          <a:ln cap="flat" cmpd="sng" w="9525">
            <a:solidFill>
              <a:schemeClr val="dk1"/>
            </a:solidFill>
            <a:prstDash val="solid"/>
            <a:round/>
            <a:headEnd len="sm" w="sm" type="none"/>
            <a:tailEnd len="med" w="med" type="triangle"/>
          </a:ln>
        </p:spPr>
      </p:cxnSp>
      <p:cxnSp>
        <p:nvCxnSpPr>
          <p:cNvPr id="212" name="Google Shape;212;p23"/>
          <p:cNvCxnSpPr/>
          <p:nvPr/>
        </p:nvCxnSpPr>
        <p:spPr>
          <a:xfrm rot="10800000">
            <a:off x="8100639" y="3179815"/>
            <a:ext cx="351691" cy="449548"/>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Now visualize the decoder.</a:t>
            </a:r>
            <a:endParaRPr/>
          </a:p>
        </p:txBody>
      </p:sp>
      <p:sp>
        <p:nvSpPr>
          <p:cNvPr id="218" name="Google Shape;218;p24"/>
          <p:cNvSpPr/>
          <p:nvPr/>
        </p:nvSpPr>
        <p:spPr>
          <a:xfrm>
            <a:off x="731520" y="412577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19" name="Google Shape;219;p24"/>
          <p:cNvSpPr/>
          <p:nvPr/>
        </p:nvSpPr>
        <p:spPr>
          <a:xfrm>
            <a:off x="2431366" y="412577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0" name="Google Shape;220;p24"/>
          <p:cNvSpPr/>
          <p:nvPr/>
        </p:nvSpPr>
        <p:spPr>
          <a:xfrm>
            <a:off x="4131212" y="412577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1" name="Google Shape;221;p24"/>
          <p:cNvSpPr/>
          <p:nvPr/>
        </p:nvSpPr>
        <p:spPr>
          <a:xfrm>
            <a:off x="5831058" y="412577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2" name="Google Shape;222;p24"/>
          <p:cNvSpPr/>
          <p:nvPr/>
        </p:nvSpPr>
        <p:spPr>
          <a:xfrm>
            <a:off x="7530904" y="412577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3" name="Google Shape;223;p24"/>
          <p:cNvSpPr/>
          <p:nvPr/>
        </p:nvSpPr>
        <p:spPr>
          <a:xfrm>
            <a:off x="731520" y="3622434"/>
            <a:ext cx="407964"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4" name="Google Shape;224;p24"/>
          <p:cNvSpPr/>
          <p:nvPr/>
        </p:nvSpPr>
        <p:spPr>
          <a:xfrm>
            <a:off x="2431366" y="3622434"/>
            <a:ext cx="407964"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5" name="Google Shape;225;p24"/>
          <p:cNvSpPr/>
          <p:nvPr/>
        </p:nvSpPr>
        <p:spPr>
          <a:xfrm>
            <a:off x="4131212" y="3622434"/>
            <a:ext cx="407964"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6" name="Google Shape;226;p24"/>
          <p:cNvSpPr/>
          <p:nvPr/>
        </p:nvSpPr>
        <p:spPr>
          <a:xfrm>
            <a:off x="5831058" y="3622434"/>
            <a:ext cx="407964"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7" name="Google Shape;227;p24"/>
          <p:cNvSpPr/>
          <p:nvPr/>
        </p:nvSpPr>
        <p:spPr>
          <a:xfrm>
            <a:off x="7530904" y="3623922"/>
            <a:ext cx="407964"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8" name="Google Shape;228;p24"/>
          <p:cNvSpPr/>
          <p:nvPr/>
        </p:nvSpPr>
        <p:spPr>
          <a:xfrm>
            <a:off x="8234287" y="3622434"/>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29" name="Google Shape;229;p24"/>
          <p:cNvSpPr/>
          <p:nvPr/>
        </p:nvSpPr>
        <p:spPr>
          <a:xfrm>
            <a:off x="6534441" y="3622434"/>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0" name="Google Shape;230;p24"/>
          <p:cNvSpPr/>
          <p:nvPr/>
        </p:nvSpPr>
        <p:spPr>
          <a:xfrm>
            <a:off x="4834595" y="3622434"/>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1" name="Google Shape;231;p24"/>
          <p:cNvSpPr/>
          <p:nvPr/>
        </p:nvSpPr>
        <p:spPr>
          <a:xfrm>
            <a:off x="3133580" y="3622434"/>
            <a:ext cx="407964"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2" name="Google Shape;232;p24"/>
          <p:cNvSpPr/>
          <p:nvPr/>
        </p:nvSpPr>
        <p:spPr>
          <a:xfrm>
            <a:off x="1432565" y="3622434"/>
            <a:ext cx="407964"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3" name="Google Shape;233;p24"/>
          <p:cNvSpPr/>
          <p:nvPr/>
        </p:nvSpPr>
        <p:spPr>
          <a:xfrm>
            <a:off x="729182" y="3112164"/>
            <a:ext cx="1111347"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4" name="Google Shape;234;p24"/>
          <p:cNvSpPr/>
          <p:nvPr/>
        </p:nvSpPr>
        <p:spPr>
          <a:xfrm>
            <a:off x="2430197" y="3112164"/>
            <a:ext cx="1111347"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5" name="Google Shape;235;p24"/>
          <p:cNvSpPr/>
          <p:nvPr/>
        </p:nvSpPr>
        <p:spPr>
          <a:xfrm>
            <a:off x="4131211" y="3099648"/>
            <a:ext cx="1111347" cy="356248"/>
          </a:xfrm>
          <a:prstGeom prst="rect">
            <a:avLst/>
          </a:prstGeom>
          <a:blipFill rotWithShape="1">
            <a:blip r:embed="rId2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6" name="Google Shape;236;p24"/>
          <p:cNvSpPr/>
          <p:nvPr/>
        </p:nvSpPr>
        <p:spPr>
          <a:xfrm>
            <a:off x="5831058" y="3119093"/>
            <a:ext cx="1111347" cy="356248"/>
          </a:xfrm>
          <a:prstGeom prst="rect">
            <a:avLst/>
          </a:prstGeom>
          <a:blipFill rotWithShape="1">
            <a:blip r:embed="rId2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7" name="Google Shape;237;p24"/>
          <p:cNvSpPr/>
          <p:nvPr/>
        </p:nvSpPr>
        <p:spPr>
          <a:xfrm>
            <a:off x="7530904" y="3119093"/>
            <a:ext cx="1111347" cy="356248"/>
          </a:xfrm>
          <a:prstGeom prst="rect">
            <a:avLst/>
          </a:prstGeom>
          <a:blipFill rotWithShape="1">
            <a:blip r:embed="rId2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8" name="Google Shape;238;p24"/>
          <p:cNvSpPr/>
          <p:nvPr/>
        </p:nvSpPr>
        <p:spPr>
          <a:xfrm>
            <a:off x="729182" y="1677567"/>
            <a:ext cx="407964" cy="356248"/>
          </a:xfrm>
          <a:prstGeom prst="rect">
            <a:avLst/>
          </a:prstGeom>
          <a:blipFill rotWithShape="1">
            <a:blip r:embed="rId2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39" name="Google Shape;239;p24"/>
          <p:cNvSpPr/>
          <p:nvPr/>
        </p:nvSpPr>
        <p:spPr>
          <a:xfrm>
            <a:off x="729182" y="1164818"/>
            <a:ext cx="407964" cy="356248"/>
          </a:xfrm>
          <a:prstGeom prst="rect">
            <a:avLst/>
          </a:prstGeom>
          <a:blipFill rotWithShape="1">
            <a:blip r:embed="rId2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40" name="Google Shape;240;p24"/>
          <p:cNvSpPr/>
          <p:nvPr/>
        </p:nvSpPr>
        <p:spPr>
          <a:xfrm>
            <a:off x="1432565" y="1674565"/>
            <a:ext cx="407964" cy="356248"/>
          </a:xfrm>
          <a:prstGeom prst="rect">
            <a:avLst/>
          </a:prstGeom>
          <a:blipFill rotWithShape="1">
            <a:blip r:embed="rId2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41" name="Google Shape;241;p24"/>
          <p:cNvCxnSpPr>
            <a:stCxn id="238" idx="0"/>
            <a:endCxn id="239" idx="2"/>
          </p:cNvCxnSpPr>
          <p:nvPr/>
        </p:nvCxnSpPr>
        <p:spPr>
          <a:xfrm rot="10800000">
            <a:off x="933164" y="1520967"/>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242" name="Google Shape;242;p24"/>
          <p:cNvCxnSpPr>
            <a:stCxn id="238" idx="3"/>
            <a:endCxn id="240" idx="1"/>
          </p:cNvCxnSpPr>
          <p:nvPr/>
        </p:nvCxnSpPr>
        <p:spPr>
          <a:xfrm flipH="1" rot="10800000">
            <a:off x="1137146" y="1852691"/>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243" name="Google Shape;243;p24"/>
          <p:cNvCxnSpPr>
            <a:stCxn id="240" idx="3"/>
          </p:cNvCxnSpPr>
          <p:nvPr/>
        </p:nvCxnSpPr>
        <p:spPr>
          <a:xfrm>
            <a:off x="1840529" y="1852689"/>
            <a:ext cx="589800" cy="0"/>
          </a:xfrm>
          <a:prstGeom prst="straightConnector1">
            <a:avLst/>
          </a:prstGeom>
          <a:noFill/>
          <a:ln cap="flat" cmpd="sng" w="9525">
            <a:solidFill>
              <a:schemeClr val="dk1"/>
            </a:solidFill>
            <a:prstDash val="solid"/>
            <a:round/>
            <a:headEnd len="sm" w="sm" type="none"/>
            <a:tailEnd len="med" w="med" type="triangle"/>
          </a:ln>
        </p:spPr>
      </p:cxnSp>
      <p:sp>
        <p:nvSpPr>
          <p:cNvPr id="244" name="Google Shape;244;p24"/>
          <p:cNvSpPr/>
          <p:nvPr/>
        </p:nvSpPr>
        <p:spPr>
          <a:xfrm>
            <a:off x="2430197" y="1680250"/>
            <a:ext cx="407964" cy="356248"/>
          </a:xfrm>
          <a:prstGeom prst="rect">
            <a:avLst/>
          </a:prstGeom>
          <a:blipFill rotWithShape="1">
            <a:blip r:embed="rId2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45" name="Google Shape;245;p24"/>
          <p:cNvSpPr/>
          <p:nvPr/>
        </p:nvSpPr>
        <p:spPr>
          <a:xfrm>
            <a:off x="2430197" y="1167501"/>
            <a:ext cx="407964" cy="356248"/>
          </a:xfrm>
          <a:prstGeom prst="rect">
            <a:avLst/>
          </a:prstGeom>
          <a:blipFill rotWithShape="1">
            <a:blip r:embed="rId2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46" name="Google Shape;246;p24"/>
          <p:cNvSpPr/>
          <p:nvPr/>
        </p:nvSpPr>
        <p:spPr>
          <a:xfrm>
            <a:off x="3133580" y="1677248"/>
            <a:ext cx="407964" cy="356248"/>
          </a:xfrm>
          <a:prstGeom prst="rect">
            <a:avLst/>
          </a:prstGeom>
          <a:blipFill rotWithShape="1">
            <a:blip r:embed="rId2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47" name="Google Shape;247;p24"/>
          <p:cNvCxnSpPr>
            <a:stCxn id="244" idx="0"/>
            <a:endCxn id="245" idx="2"/>
          </p:cNvCxnSpPr>
          <p:nvPr/>
        </p:nvCxnSpPr>
        <p:spPr>
          <a:xfrm rot="10800000">
            <a:off x="2634179" y="1523650"/>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248" name="Google Shape;248;p24"/>
          <p:cNvCxnSpPr>
            <a:stCxn id="244" idx="3"/>
            <a:endCxn id="246" idx="1"/>
          </p:cNvCxnSpPr>
          <p:nvPr/>
        </p:nvCxnSpPr>
        <p:spPr>
          <a:xfrm flipH="1" rot="10800000">
            <a:off x="2838161" y="1855374"/>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249" name="Google Shape;249;p24"/>
          <p:cNvCxnSpPr>
            <a:stCxn id="246" idx="3"/>
          </p:cNvCxnSpPr>
          <p:nvPr/>
        </p:nvCxnSpPr>
        <p:spPr>
          <a:xfrm>
            <a:off x="3541544" y="1855372"/>
            <a:ext cx="589800" cy="0"/>
          </a:xfrm>
          <a:prstGeom prst="straightConnector1">
            <a:avLst/>
          </a:prstGeom>
          <a:noFill/>
          <a:ln cap="flat" cmpd="sng" w="9525">
            <a:solidFill>
              <a:schemeClr val="dk1"/>
            </a:solidFill>
            <a:prstDash val="solid"/>
            <a:round/>
            <a:headEnd len="sm" w="sm" type="none"/>
            <a:tailEnd len="med" w="med" type="triangle"/>
          </a:ln>
        </p:spPr>
      </p:cxnSp>
      <p:sp>
        <p:nvSpPr>
          <p:cNvPr id="250" name="Google Shape;250;p24"/>
          <p:cNvSpPr/>
          <p:nvPr/>
        </p:nvSpPr>
        <p:spPr>
          <a:xfrm>
            <a:off x="4113631" y="1678076"/>
            <a:ext cx="407964" cy="356248"/>
          </a:xfrm>
          <a:prstGeom prst="rect">
            <a:avLst/>
          </a:prstGeom>
          <a:blipFill rotWithShape="1">
            <a:blip r:embed="rId2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51" name="Google Shape;251;p24"/>
          <p:cNvSpPr/>
          <p:nvPr/>
        </p:nvSpPr>
        <p:spPr>
          <a:xfrm>
            <a:off x="4113631" y="1165327"/>
            <a:ext cx="407964" cy="356248"/>
          </a:xfrm>
          <a:prstGeom prst="rect">
            <a:avLst/>
          </a:prstGeom>
          <a:blipFill rotWithShape="1">
            <a:blip r:embed="rId2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52" name="Google Shape;252;p24"/>
          <p:cNvSpPr/>
          <p:nvPr/>
        </p:nvSpPr>
        <p:spPr>
          <a:xfrm>
            <a:off x="4817014" y="1675074"/>
            <a:ext cx="407964" cy="356248"/>
          </a:xfrm>
          <a:prstGeom prst="rect">
            <a:avLst/>
          </a:prstGeom>
          <a:blipFill rotWithShape="1">
            <a:blip r:embed="rId3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53" name="Google Shape;253;p24"/>
          <p:cNvCxnSpPr>
            <a:stCxn id="250" idx="0"/>
            <a:endCxn id="251" idx="2"/>
          </p:cNvCxnSpPr>
          <p:nvPr/>
        </p:nvCxnSpPr>
        <p:spPr>
          <a:xfrm rot="10800000">
            <a:off x="4317613" y="1521476"/>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254" name="Google Shape;254;p24"/>
          <p:cNvCxnSpPr>
            <a:stCxn id="250" idx="3"/>
            <a:endCxn id="252" idx="1"/>
          </p:cNvCxnSpPr>
          <p:nvPr/>
        </p:nvCxnSpPr>
        <p:spPr>
          <a:xfrm flipH="1" rot="10800000">
            <a:off x="4521595" y="1853200"/>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255" name="Google Shape;255;p24"/>
          <p:cNvCxnSpPr>
            <a:stCxn id="252" idx="3"/>
          </p:cNvCxnSpPr>
          <p:nvPr/>
        </p:nvCxnSpPr>
        <p:spPr>
          <a:xfrm>
            <a:off x="5224978" y="1853198"/>
            <a:ext cx="589800" cy="0"/>
          </a:xfrm>
          <a:prstGeom prst="straightConnector1">
            <a:avLst/>
          </a:prstGeom>
          <a:noFill/>
          <a:ln cap="flat" cmpd="sng" w="9525">
            <a:solidFill>
              <a:schemeClr val="dk1"/>
            </a:solidFill>
            <a:prstDash val="solid"/>
            <a:round/>
            <a:headEnd len="sm" w="sm" type="none"/>
            <a:tailEnd len="med" w="med" type="triangle"/>
          </a:ln>
        </p:spPr>
      </p:cxnSp>
      <p:sp>
        <p:nvSpPr>
          <p:cNvPr id="256" name="Google Shape;256;p24"/>
          <p:cNvSpPr/>
          <p:nvPr/>
        </p:nvSpPr>
        <p:spPr>
          <a:xfrm>
            <a:off x="5831058" y="1677567"/>
            <a:ext cx="407964" cy="356248"/>
          </a:xfrm>
          <a:prstGeom prst="rect">
            <a:avLst/>
          </a:prstGeom>
          <a:blipFill rotWithShape="1">
            <a:blip r:embed="rId3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57" name="Google Shape;257;p24"/>
          <p:cNvSpPr/>
          <p:nvPr/>
        </p:nvSpPr>
        <p:spPr>
          <a:xfrm>
            <a:off x="5831058" y="1164818"/>
            <a:ext cx="407964" cy="356248"/>
          </a:xfrm>
          <a:prstGeom prst="rect">
            <a:avLst/>
          </a:prstGeom>
          <a:blipFill rotWithShape="1">
            <a:blip r:embed="rId3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58" name="Google Shape;258;p24"/>
          <p:cNvSpPr/>
          <p:nvPr/>
        </p:nvSpPr>
        <p:spPr>
          <a:xfrm>
            <a:off x="6534441" y="1674565"/>
            <a:ext cx="407964" cy="356248"/>
          </a:xfrm>
          <a:prstGeom prst="rect">
            <a:avLst/>
          </a:prstGeom>
          <a:blipFill rotWithShape="1">
            <a:blip r:embed="rId3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59" name="Google Shape;259;p24"/>
          <p:cNvCxnSpPr>
            <a:stCxn id="256" idx="0"/>
            <a:endCxn id="257" idx="2"/>
          </p:cNvCxnSpPr>
          <p:nvPr/>
        </p:nvCxnSpPr>
        <p:spPr>
          <a:xfrm rot="10800000">
            <a:off x="6035040" y="1520967"/>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260" name="Google Shape;260;p24"/>
          <p:cNvCxnSpPr>
            <a:stCxn id="256" idx="3"/>
            <a:endCxn id="258" idx="1"/>
          </p:cNvCxnSpPr>
          <p:nvPr/>
        </p:nvCxnSpPr>
        <p:spPr>
          <a:xfrm flipH="1" rot="10800000">
            <a:off x="6239022" y="1852691"/>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261" name="Google Shape;261;p24"/>
          <p:cNvCxnSpPr>
            <a:stCxn id="258" idx="3"/>
          </p:cNvCxnSpPr>
          <p:nvPr/>
        </p:nvCxnSpPr>
        <p:spPr>
          <a:xfrm>
            <a:off x="6942405" y="1852689"/>
            <a:ext cx="589800" cy="0"/>
          </a:xfrm>
          <a:prstGeom prst="straightConnector1">
            <a:avLst/>
          </a:prstGeom>
          <a:noFill/>
          <a:ln cap="flat" cmpd="sng" w="9525">
            <a:solidFill>
              <a:schemeClr val="dk1"/>
            </a:solidFill>
            <a:prstDash val="solid"/>
            <a:round/>
            <a:headEnd len="sm" w="sm" type="none"/>
            <a:tailEnd len="med" w="med" type="triangle"/>
          </a:ln>
        </p:spPr>
      </p:cxnSp>
      <p:sp>
        <p:nvSpPr>
          <p:cNvPr id="262" name="Google Shape;262;p24"/>
          <p:cNvSpPr/>
          <p:nvPr/>
        </p:nvSpPr>
        <p:spPr>
          <a:xfrm>
            <a:off x="7534425" y="1677352"/>
            <a:ext cx="407964" cy="356248"/>
          </a:xfrm>
          <a:prstGeom prst="rect">
            <a:avLst/>
          </a:prstGeom>
          <a:blipFill rotWithShape="1">
            <a:blip r:embed="rId2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63" name="Google Shape;263;p24"/>
          <p:cNvSpPr/>
          <p:nvPr/>
        </p:nvSpPr>
        <p:spPr>
          <a:xfrm>
            <a:off x="7534425" y="1164603"/>
            <a:ext cx="407964" cy="356248"/>
          </a:xfrm>
          <a:prstGeom prst="rect">
            <a:avLst/>
          </a:prstGeom>
          <a:blipFill rotWithShape="1">
            <a:blip r:embed="rId3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64" name="Google Shape;264;p24"/>
          <p:cNvSpPr/>
          <p:nvPr/>
        </p:nvSpPr>
        <p:spPr>
          <a:xfrm>
            <a:off x="8237808" y="1674350"/>
            <a:ext cx="407964" cy="356248"/>
          </a:xfrm>
          <a:prstGeom prst="rect">
            <a:avLst/>
          </a:prstGeom>
          <a:blipFill rotWithShape="1">
            <a:blip r:embed="rId3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65" name="Google Shape;265;p24"/>
          <p:cNvCxnSpPr>
            <a:stCxn id="262" idx="0"/>
            <a:endCxn id="263" idx="2"/>
          </p:cNvCxnSpPr>
          <p:nvPr/>
        </p:nvCxnSpPr>
        <p:spPr>
          <a:xfrm rot="10800000">
            <a:off x="7738407" y="1520752"/>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266" name="Google Shape;266;p24"/>
          <p:cNvCxnSpPr>
            <a:stCxn id="262" idx="3"/>
            <a:endCxn id="264" idx="1"/>
          </p:cNvCxnSpPr>
          <p:nvPr/>
        </p:nvCxnSpPr>
        <p:spPr>
          <a:xfrm flipH="1" rot="10800000">
            <a:off x="7942389" y="1852476"/>
            <a:ext cx="295500" cy="3000"/>
          </a:xfrm>
          <a:prstGeom prst="straightConnector1">
            <a:avLst/>
          </a:prstGeom>
          <a:noFill/>
          <a:ln cap="flat" cmpd="sng" w="9525">
            <a:solidFill>
              <a:schemeClr val="dk1"/>
            </a:solidFill>
            <a:prstDash val="solid"/>
            <a:round/>
            <a:headEnd len="sm" w="sm" type="none"/>
            <a:tailEnd len="med" w="med" type="triangle"/>
          </a:ln>
        </p:spPr>
      </p:cxnSp>
      <p:sp>
        <p:nvSpPr>
          <p:cNvPr id="267" name="Google Shape;267;p24"/>
          <p:cNvSpPr/>
          <p:nvPr/>
        </p:nvSpPr>
        <p:spPr>
          <a:xfrm>
            <a:off x="62149" y="1686278"/>
            <a:ext cx="407964" cy="356248"/>
          </a:xfrm>
          <a:prstGeom prst="rect">
            <a:avLst/>
          </a:prstGeom>
          <a:blipFill rotWithShape="1">
            <a:blip r:embed="rId3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68" name="Google Shape;268;p24"/>
          <p:cNvCxnSpPr/>
          <p:nvPr/>
        </p:nvCxnSpPr>
        <p:spPr>
          <a:xfrm flipH="1" rot="10800000">
            <a:off x="474793" y="1862349"/>
            <a:ext cx="295419" cy="3002"/>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We want a context vector inputted to </a:t>
            </a:r>
            <a:r>
              <a:rPr i="1" lang="en-US"/>
              <a:t>D </a:t>
            </a:r>
            <a:r>
              <a:rPr lang="en-US"/>
              <a:t> at each timestep.</a:t>
            </a:r>
            <a:endParaRPr/>
          </a:p>
        </p:txBody>
      </p:sp>
      <p:sp>
        <p:nvSpPr>
          <p:cNvPr id="274" name="Google Shape;274;p25"/>
          <p:cNvSpPr/>
          <p:nvPr/>
        </p:nvSpPr>
        <p:spPr>
          <a:xfrm>
            <a:off x="731520" y="412577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75" name="Google Shape;275;p25"/>
          <p:cNvSpPr/>
          <p:nvPr/>
        </p:nvSpPr>
        <p:spPr>
          <a:xfrm>
            <a:off x="2431366" y="412577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76" name="Google Shape;276;p25"/>
          <p:cNvSpPr/>
          <p:nvPr/>
        </p:nvSpPr>
        <p:spPr>
          <a:xfrm>
            <a:off x="4131212" y="412577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77" name="Google Shape;277;p25"/>
          <p:cNvSpPr/>
          <p:nvPr/>
        </p:nvSpPr>
        <p:spPr>
          <a:xfrm>
            <a:off x="5831058" y="412577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78" name="Google Shape;278;p25"/>
          <p:cNvSpPr/>
          <p:nvPr/>
        </p:nvSpPr>
        <p:spPr>
          <a:xfrm>
            <a:off x="7530904" y="412577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79" name="Google Shape;279;p25"/>
          <p:cNvSpPr/>
          <p:nvPr/>
        </p:nvSpPr>
        <p:spPr>
          <a:xfrm>
            <a:off x="729182" y="3639703"/>
            <a:ext cx="1111347"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80" name="Google Shape;280;p25"/>
          <p:cNvSpPr/>
          <p:nvPr/>
        </p:nvSpPr>
        <p:spPr>
          <a:xfrm>
            <a:off x="2430197" y="3639703"/>
            <a:ext cx="1111347"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81" name="Google Shape;281;p25"/>
          <p:cNvSpPr/>
          <p:nvPr/>
        </p:nvSpPr>
        <p:spPr>
          <a:xfrm>
            <a:off x="4131211" y="3627187"/>
            <a:ext cx="1111347"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82" name="Google Shape;282;p25"/>
          <p:cNvSpPr/>
          <p:nvPr/>
        </p:nvSpPr>
        <p:spPr>
          <a:xfrm>
            <a:off x="5831058" y="3646632"/>
            <a:ext cx="1111347"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83" name="Google Shape;283;p25"/>
          <p:cNvSpPr/>
          <p:nvPr/>
        </p:nvSpPr>
        <p:spPr>
          <a:xfrm>
            <a:off x="7530904" y="3646632"/>
            <a:ext cx="1111347"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84" name="Google Shape;284;p25"/>
          <p:cNvSpPr/>
          <p:nvPr/>
        </p:nvSpPr>
        <p:spPr>
          <a:xfrm>
            <a:off x="729182" y="1677567"/>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85" name="Google Shape;285;p25"/>
          <p:cNvSpPr/>
          <p:nvPr/>
        </p:nvSpPr>
        <p:spPr>
          <a:xfrm>
            <a:off x="729182" y="1164818"/>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86" name="Google Shape;286;p25"/>
          <p:cNvSpPr/>
          <p:nvPr/>
        </p:nvSpPr>
        <p:spPr>
          <a:xfrm>
            <a:off x="1432565" y="1674565"/>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87" name="Google Shape;287;p25"/>
          <p:cNvCxnSpPr>
            <a:stCxn id="284" idx="0"/>
            <a:endCxn id="285" idx="2"/>
          </p:cNvCxnSpPr>
          <p:nvPr/>
        </p:nvCxnSpPr>
        <p:spPr>
          <a:xfrm rot="10800000">
            <a:off x="933164" y="1520967"/>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288" name="Google Shape;288;p25"/>
          <p:cNvCxnSpPr>
            <a:stCxn id="284" idx="3"/>
            <a:endCxn id="286" idx="1"/>
          </p:cNvCxnSpPr>
          <p:nvPr/>
        </p:nvCxnSpPr>
        <p:spPr>
          <a:xfrm flipH="1" rot="10800000">
            <a:off x="1137146" y="1852691"/>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289" name="Google Shape;289;p25"/>
          <p:cNvCxnSpPr>
            <a:stCxn id="286" idx="3"/>
          </p:cNvCxnSpPr>
          <p:nvPr/>
        </p:nvCxnSpPr>
        <p:spPr>
          <a:xfrm>
            <a:off x="1840529" y="1852689"/>
            <a:ext cx="589800" cy="0"/>
          </a:xfrm>
          <a:prstGeom prst="straightConnector1">
            <a:avLst/>
          </a:prstGeom>
          <a:noFill/>
          <a:ln cap="flat" cmpd="sng" w="9525">
            <a:solidFill>
              <a:schemeClr val="dk1"/>
            </a:solidFill>
            <a:prstDash val="solid"/>
            <a:round/>
            <a:headEnd len="sm" w="sm" type="none"/>
            <a:tailEnd len="med" w="med" type="triangle"/>
          </a:ln>
        </p:spPr>
      </p:cxnSp>
      <p:sp>
        <p:nvSpPr>
          <p:cNvPr id="290" name="Google Shape;290;p25"/>
          <p:cNvSpPr/>
          <p:nvPr/>
        </p:nvSpPr>
        <p:spPr>
          <a:xfrm>
            <a:off x="2430197" y="1680250"/>
            <a:ext cx="407964"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91" name="Google Shape;291;p25"/>
          <p:cNvSpPr/>
          <p:nvPr/>
        </p:nvSpPr>
        <p:spPr>
          <a:xfrm>
            <a:off x="2430197" y="1167501"/>
            <a:ext cx="407964"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92" name="Google Shape;292;p25"/>
          <p:cNvSpPr/>
          <p:nvPr/>
        </p:nvSpPr>
        <p:spPr>
          <a:xfrm>
            <a:off x="3133580" y="1677248"/>
            <a:ext cx="407964"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93" name="Google Shape;293;p25"/>
          <p:cNvCxnSpPr>
            <a:stCxn id="290" idx="0"/>
            <a:endCxn id="291" idx="2"/>
          </p:cNvCxnSpPr>
          <p:nvPr/>
        </p:nvCxnSpPr>
        <p:spPr>
          <a:xfrm rot="10800000">
            <a:off x="2634179" y="1523650"/>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294" name="Google Shape;294;p25"/>
          <p:cNvCxnSpPr>
            <a:stCxn id="290" idx="3"/>
            <a:endCxn id="292" idx="1"/>
          </p:cNvCxnSpPr>
          <p:nvPr/>
        </p:nvCxnSpPr>
        <p:spPr>
          <a:xfrm flipH="1" rot="10800000">
            <a:off x="2838161" y="1855374"/>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295" name="Google Shape;295;p25"/>
          <p:cNvCxnSpPr>
            <a:stCxn id="292" idx="3"/>
          </p:cNvCxnSpPr>
          <p:nvPr/>
        </p:nvCxnSpPr>
        <p:spPr>
          <a:xfrm>
            <a:off x="3541544" y="1855372"/>
            <a:ext cx="589800" cy="0"/>
          </a:xfrm>
          <a:prstGeom prst="straightConnector1">
            <a:avLst/>
          </a:prstGeom>
          <a:noFill/>
          <a:ln cap="flat" cmpd="sng" w="9525">
            <a:solidFill>
              <a:schemeClr val="dk1"/>
            </a:solidFill>
            <a:prstDash val="solid"/>
            <a:round/>
            <a:headEnd len="sm" w="sm" type="none"/>
            <a:tailEnd len="med" w="med" type="triangle"/>
          </a:ln>
        </p:spPr>
      </p:cxnSp>
      <p:sp>
        <p:nvSpPr>
          <p:cNvPr id="296" name="Google Shape;296;p25"/>
          <p:cNvSpPr/>
          <p:nvPr/>
        </p:nvSpPr>
        <p:spPr>
          <a:xfrm>
            <a:off x="4113631" y="1678076"/>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97" name="Google Shape;297;p25"/>
          <p:cNvSpPr/>
          <p:nvPr/>
        </p:nvSpPr>
        <p:spPr>
          <a:xfrm>
            <a:off x="4113631" y="1165327"/>
            <a:ext cx="407964"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298" name="Google Shape;298;p25"/>
          <p:cNvSpPr/>
          <p:nvPr/>
        </p:nvSpPr>
        <p:spPr>
          <a:xfrm>
            <a:off x="4817014" y="1675074"/>
            <a:ext cx="407964" cy="356248"/>
          </a:xfrm>
          <a:prstGeom prst="rect">
            <a:avLst/>
          </a:prstGeom>
          <a:blipFill rotWithShape="1">
            <a:blip r:embed="rId2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299" name="Google Shape;299;p25"/>
          <p:cNvCxnSpPr>
            <a:stCxn id="296" idx="0"/>
            <a:endCxn id="297" idx="2"/>
          </p:cNvCxnSpPr>
          <p:nvPr/>
        </p:nvCxnSpPr>
        <p:spPr>
          <a:xfrm rot="10800000">
            <a:off x="4317613" y="1521476"/>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300" name="Google Shape;300;p25"/>
          <p:cNvCxnSpPr>
            <a:stCxn id="296" idx="3"/>
            <a:endCxn id="298" idx="1"/>
          </p:cNvCxnSpPr>
          <p:nvPr/>
        </p:nvCxnSpPr>
        <p:spPr>
          <a:xfrm flipH="1" rot="10800000">
            <a:off x="4521595" y="1853200"/>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301" name="Google Shape;301;p25"/>
          <p:cNvCxnSpPr>
            <a:stCxn id="298" idx="3"/>
          </p:cNvCxnSpPr>
          <p:nvPr/>
        </p:nvCxnSpPr>
        <p:spPr>
          <a:xfrm>
            <a:off x="5224978" y="1853198"/>
            <a:ext cx="589800" cy="0"/>
          </a:xfrm>
          <a:prstGeom prst="straightConnector1">
            <a:avLst/>
          </a:prstGeom>
          <a:noFill/>
          <a:ln cap="flat" cmpd="sng" w="9525">
            <a:solidFill>
              <a:schemeClr val="dk1"/>
            </a:solidFill>
            <a:prstDash val="solid"/>
            <a:round/>
            <a:headEnd len="sm" w="sm" type="none"/>
            <a:tailEnd len="med" w="med" type="triangle"/>
          </a:ln>
        </p:spPr>
      </p:cxnSp>
      <p:sp>
        <p:nvSpPr>
          <p:cNvPr id="302" name="Google Shape;302;p25"/>
          <p:cNvSpPr/>
          <p:nvPr/>
        </p:nvSpPr>
        <p:spPr>
          <a:xfrm>
            <a:off x="5831058" y="1677567"/>
            <a:ext cx="407964" cy="356248"/>
          </a:xfrm>
          <a:prstGeom prst="rect">
            <a:avLst/>
          </a:prstGeom>
          <a:blipFill rotWithShape="1">
            <a:blip r:embed="rId2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03" name="Google Shape;303;p25"/>
          <p:cNvSpPr/>
          <p:nvPr/>
        </p:nvSpPr>
        <p:spPr>
          <a:xfrm>
            <a:off x="5831058" y="1164818"/>
            <a:ext cx="407964" cy="356248"/>
          </a:xfrm>
          <a:prstGeom prst="rect">
            <a:avLst/>
          </a:prstGeom>
          <a:blipFill rotWithShape="1">
            <a:blip r:embed="rId2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04" name="Google Shape;304;p25"/>
          <p:cNvSpPr/>
          <p:nvPr/>
        </p:nvSpPr>
        <p:spPr>
          <a:xfrm>
            <a:off x="6534441" y="1674565"/>
            <a:ext cx="407964" cy="356248"/>
          </a:xfrm>
          <a:prstGeom prst="rect">
            <a:avLst/>
          </a:prstGeom>
          <a:blipFill rotWithShape="1">
            <a:blip r:embed="rId2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05" name="Google Shape;305;p25"/>
          <p:cNvCxnSpPr>
            <a:stCxn id="302" idx="0"/>
            <a:endCxn id="303" idx="2"/>
          </p:cNvCxnSpPr>
          <p:nvPr/>
        </p:nvCxnSpPr>
        <p:spPr>
          <a:xfrm rot="10800000">
            <a:off x="6035040" y="1520967"/>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306" name="Google Shape;306;p25"/>
          <p:cNvCxnSpPr>
            <a:stCxn id="302" idx="3"/>
            <a:endCxn id="304" idx="1"/>
          </p:cNvCxnSpPr>
          <p:nvPr/>
        </p:nvCxnSpPr>
        <p:spPr>
          <a:xfrm flipH="1" rot="10800000">
            <a:off x="6239022" y="1852691"/>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307" name="Google Shape;307;p25"/>
          <p:cNvCxnSpPr>
            <a:stCxn id="304" idx="3"/>
          </p:cNvCxnSpPr>
          <p:nvPr/>
        </p:nvCxnSpPr>
        <p:spPr>
          <a:xfrm>
            <a:off x="6942405" y="1852689"/>
            <a:ext cx="589800" cy="0"/>
          </a:xfrm>
          <a:prstGeom prst="straightConnector1">
            <a:avLst/>
          </a:prstGeom>
          <a:noFill/>
          <a:ln cap="flat" cmpd="sng" w="9525">
            <a:solidFill>
              <a:schemeClr val="dk1"/>
            </a:solidFill>
            <a:prstDash val="solid"/>
            <a:round/>
            <a:headEnd len="sm" w="sm" type="none"/>
            <a:tailEnd len="med" w="med" type="triangle"/>
          </a:ln>
        </p:spPr>
      </p:cxnSp>
      <p:sp>
        <p:nvSpPr>
          <p:cNvPr id="308" name="Google Shape;308;p25"/>
          <p:cNvSpPr/>
          <p:nvPr/>
        </p:nvSpPr>
        <p:spPr>
          <a:xfrm>
            <a:off x="7534425" y="1677352"/>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09" name="Google Shape;309;p25"/>
          <p:cNvSpPr/>
          <p:nvPr/>
        </p:nvSpPr>
        <p:spPr>
          <a:xfrm>
            <a:off x="7534425" y="1164603"/>
            <a:ext cx="407964" cy="356248"/>
          </a:xfrm>
          <a:prstGeom prst="rect">
            <a:avLst/>
          </a:prstGeom>
          <a:blipFill rotWithShape="1">
            <a:blip r:embed="rId2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10" name="Google Shape;310;p25"/>
          <p:cNvSpPr/>
          <p:nvPr/>
        </p:nvSpPr>
        <p:spPr>
          <a:xfrm>
            <a:off x="8237808" y="1674350"/>
            <a:ext cx="407964" cy="356248"/>
          </a:xfrm>
          <a:prstGeom prst="rect">
            <a:avLst/>
          </a:prstGeom>
          <a:blipFill rotWithShape="1">
            <a:blip r:embed="rId2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11" name="Google Shape;311;p25"/>
          <p:cNvCxnSpPr>
            <a:stCxn id="308" idx="0"/>
            <a:endCxn id="309" idx="2"/>
          </p:cNvCxnSpPr>
          <p:nvPr/>
        </p:nvCxnSpPr>
        <p:spPr>
          <a:xfrm rot="10800000">
            <a:off x="7738407" y="1520752"/>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312" name="Google Shape;312;p25"/>
          <p:cNvCxnSpPr>
            <a:stCxn id="308" idx="3"/>
            <a:endCxn id="310" idx="1"/>
          </p:cNvCxnSpPr>
          <p:nvPr/>
        </p:nvCxnSpPr>
        <p:spPr>
          <a:xfrm flipH="1" rot="10800000">
            <a:off x="7942389" y="1852476"/>
            <a:ext cx="295500" cy="3000"/>
          </a:xfrm>
          <a:prstGeom prst="straightConnector1">
            <a:avLst/>
          </a:prstGeom>
          <a:noFill/>
          <a:ln cap="flat" cmpd="sng" w="9525">
            <a:solidFill>
              <a:schemeClr val="dk1"/>
            </a:solidFill>
            <a:prstDash val="solid"/>
            <a:round/>
            <a:headEnd len="sm" w="sm" type="none"/>
            <a:tailEnd len="med" w="med" type="triangle"/>
          </a:ln>
        </p:spPr>
      </p:cxnSp>
      <p:sp>
        <p:nvSpPr>
          <p:cNvPr id="313" name="Google Shape;313;p25"/>
          <p:cNvSpPr/>
          <p:nvPr/>
        </p:nvSpPr>
        <p:spPr>
          <a:xfrm>
            <a:off x="724500" y="2202694"/>
            <a:ext cx="407964" cy="356248"/>
          </a:xfrm>
          <a:prstGeom prst="rect">
            <a:avLst/>
          </a:prstGeom>
          <a:blipFill rotWithShape="1">
            <a:blip r:embed="rId2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14" name="Google Shape;314;p25"/>
          <p:cNvCxnSpPr/>
          <p:nvPr/>
        </p:nvCxnSpPr>
        <p:spPr>
          <a:xfrm rot="10800000">
            <a:off x="928482" y="2030598"/>
            <a:ext cx="0" cy="156501"/>
          </a:xfrm>
          <a:prstGeom prst="straightConnector1">
            <a:avLst/>
          </a:prstGeom>
          <a:noFill/>
          <a:ln cap="flat" cmpd="sng" w="9525">
            <a:solidFill>
              <a:schemeClr val="dk1"/>
            </a:solidFill>
            <a:prstDash val="solid"/>
            <a:round/>
            <a:headEnd len="sm" w="sm" type="none"/>
            <a:tailEnd len="med" w="med" type="triangle"/>
          </a:ln>
        </p:spPr>
      </p:cxnSp>
      <p:sp>
        <p:nvSpPr>
          <p:cNvPr id="315" name="Google Shape;315;p25"/>
          <p:cNvSpPr/>
          <p:nvPr/>
        </p:nvSpPr>
        <p:spPr>
          <a:xfrm>
            <a:off x="2430197" y="2214622"/>
            <a:ext cx="407964" cy="356248"/>
          </a:xfrm>
          <a:prstGeom prst="rect">
            <a:avLst/>
          </a:prstGeom>
          <a:blipFill rotWithShape="1">
            <a:blip r:embed="rId2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16" name="Google Shape;316;p25"/>
          <p:cNvCxnSpPr/>
          <p:nvPr/>
        </p:nvCxnSpPr>
        <p:spPr>
          <a:xfrm rot="10800000">
            <a:off x="2634179" y="2042526"/>
            <a:ext cx="0" cy="156501"/>
          </a:xfrm>
          <a:prstGeom prst="straightConnector1">
            <a:avLst/>
          </a:prstGeom>
          <a:noFill/>
          <a:ln cap="flat" cmpd="sng" w="9525">
            <a:solidFill>
              <a:schemeClr val="dk1"/>
            </a:solidFill>
            <a:prstDash val="solid"/>
            <a:round/>
            <a:headEnd len="sm" w="sm" type="none"/>
            <a:tailEnd len="med" w="med" type="triangle"/>
          </a:ln>
        </p:spPr>
      </p:cxnSp>
      <p:sp>
        <p:nvSpPr>
          <p:cNvPr id="317" name="Google Shape;317;p25"/>
          <p:cNvSpPr/>
          <p:nvPr/>
        </p:nvSpPr>
        <p:spPr>
          <a:xfrm>
            <a:off x="4113631" y="2207321"/>
            <a:ext cx="407964" cy="356248"/>
          </a:xfrm>
          <a:prstGeom prst="rect">
            <a:avLst/>
          </a:prstGeom>
          <a:blipFill rotWithShape="1">
            <a:blip r:embed="rId2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18" name="Google Shape;318;p25"/>
          <p:cNvCxnSpPr/>
          <p:nvPr/>
        </p:nvCxnSpPr>
        <p:spPr>
          <a:xfrm rot="10800000">
            <a:off x="4317613" y="2035225"/>
            <a:ext cx="0" cy="156501"/>
          </a:xfrm>
          <a:prstGeom prst="straightConnector1">
            <a:avLst/>
          </a:prstGeom>
          <a:noFill/>
          <a:ln cap="flat" cmpd="sng" w="9525">
            <a:solidFill>
              <a:schemeClr val="dk1"/>
            </a:solidFill>
            <a:prstDash val="solid"/>
            <a:round/>
            <a:headEnd len="sm" w="sm" type="none"/>
            <a:tailEnd len="med" w="med" type="triangle"/>
          </a:ln>
        </p:spPr>
      </p:cxnSp>
      <p:sp>
        <p:nvSpPr>
          <p:cNvPr id="319" name="Google Shape;319;p25"/>
          <p:cNvSpPr/>
          <p:nvPr/>
        </p:nvSpPr>
        <p:spPr>
          <a:xfrm>
            <a:off x="5814646" y="2207321"/>
            <a:ext cx="407964" cy="356248"/>
          </a:xfrm>
          <a:prstGeom prst="rect">
            <a:avLst/>
          </a:prstGeom>
          <a:blipFill rotWithShape="1">
            <a:blip r:embed="rId2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20" name="Google Shape;320;p25"/>
          <p:cNvCxnSpPr/>
          <p:nvPr/>
        </p:nvCxnSpPr>
        <p:spPr>
          <a:xfrm rot="10800000">
            <a:off x="6018628" y="2035225"/>
            <a:ext cx="0" cy="156501"/>
          </a:xfrm>
          <a:prstGeom prst="straightConnector1">
            <a:avLst/>
          </a:prstGeom>
          <a:noFill/>
          <a:ln cap="flat" cmpd="sng" w="9525">
            <a:solidFill>
              <a:schemeClr val="dk1"/>
            </a:solidFill>
            <a:prstDash val="solid"/>
            <a:round/>
            <a:headEnd len="sm" w="sm" type="none"/>
            <a:tailEnd len="med" w="med" type="triangle"/>
          </a:ln>
        </p:spPr>
      </p:cxnSp>
      <p:sp>
        <p:nvSpPr>
          <p:cNvPr id="321" name="Google Shape;321;p25"/>
          <p:cNvSpPr/>
          <p:nvPr/>
        </p:nvSpPr>
        <p:spPr>
          <a:xfrm>
            <a:off x="7534425" y="2214622"/>
            <a:ext cx="407964" cy="356248"/>
          </a:xfrm>
          <a:prstGeom prst="rect">
            <a:avLst/>
          </a:prstGeom>
          <a:blipFill rotWithShape="1">
            <a:blip r:embed="rId3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22" name="Google Shape;322;p25"/>
          <p:cNvCxnSpPr/>
          <p:nvPr/>
        </p:nvCxnSpPr>
        <p:spPr>
          <a:xfrm rot="10800000">
            <a:off x="7738407" y="2042526"/>
            <a:ext cx="0" cy="156501"/>
          </a:xfrm>
          <a:prstGeom prst="straightConnector1">
            <a:avLst/>
          </a:prstGeom>
          <a:noFill/>
          <a:ln cap="flat" cmpd="sng" w="9525">
            <a:solidFill>
              <a:schemeClr val="dk1"/>
            </a:solidFill>
            <a:prstDash val="solid"/>
            <a:round/>
            <a:headEnd len="sm" w="sm" type="none"/>
            <a:tailEnd len="med" w="med" type="triangle"/>
          </a:ln>
        </p:spPr>
      </p:cxnSp>
      <p:cxnSp>
        <p:nvCxnSpPr>
          <p:cNvPr id="323" name="Google Shape;323;p25"/>
          <p:cNvCxnSpPr>
            <a:stCxn id="279" idx="0"/>
            <a:endCxn id="313" idx="2"/>
          </p:cNvCxnSpPr>
          <p:nvPr/>
        </p:nvCxnSpPr>
        <p:spPr>
          <a:xfrm rot="10800000">
            <a:off x="928455" y="2558803"/>
            <a:ext cx="356400" cy="1080900"/>
          </a:xfrm>
          <a:prstGeom prst="straightConnector1">
            <a:avLst/>
          </a:prstGeom>
          <a:noFill/>
          <a:ln cap="flat" cmpd="sng" w="9525">
            <a:solidFill>
              <a:schemeClr val="dk1"/>
            </a:solidFill>
            <a:prstDash val="dash"/>
            <a:round/>
            <a:headEnd len="sm" w="sm" type="none"/>
            <a:tailEnd len="sm" w="sm" type="none"/>
          </a:ln>
        </p:spPr>
      </p:cxnSp>
      <p:cxnSp>
        <p:nvCxnSpPr>
          <p:cNvPr id="324" name="Google Shape;324;p25"/>
          <p:cNvCxnSpPr>
            <a:stCxn id="280" idx="0"/>
            <a:endCxn id="313" idx="2"/>
          </p:cNvCxnSpPr>
          <p:nvPr/>
        </p:nvCxnSpPr>
        <p:spPr>
          <a:xfrm rot="10800000">
            <a:off x="928471" y="2558803"/>
            <a:ext cx="2057400" cy="1080900"/>
          </a:xfrm>
          <a:prstGeom prst="straightConnector1">
            <a:avLst/>
          </a:prstGeom>
          <a:noFill/>
          <a:ln cap="flat" cmpd="sng" w="9525">
            <a:solidFill>
              <a:schemeClr val="dk1"/>
            </a:solidFill>
            <a:prstDash val="dash"/>
            <a:round/>
            <a:headEnd len="sm" w="sm" type="none"/>
            <a:tailEnd len="sm" w="sm" type="none"/>
          </a:ln>
        </p:spPr>
      </p:cxnSp>
      <p:cxnSp>
        <p:nvCxnSpPr>
          <p:cNvPr id="325" name="Google Shape;325;p25"/>
          <p:cNvCxnSpPr>
            <a:stCxn id="281" idx="0"/>
            <a:endCxn id="313" idx="2"/>
          </p:cNvCxnSpPr>
          <p:nvPr/>
        </p:nvCxnSpPr>
        <p:spPr>
          <a:xfrm rot="10800000">
            <a:off x="928484" y="2558887"/>
            <a:ext cx="3758400" cy="1068300"/>
          </a:xfrm>
          <a:prstGeom prst="straightConnector1">
            <a:avLst/>
          </a:prstGeom>
          <a:noFill/>
          <a:ln cap="flat" cmpd="sng" w="9525">
            <a:solidFill>
              <a:schemeClr val="dk1"/>
            </a:solidFill>
            <a:prstDash val="dash"/>
            <a:round/>
            <a:headEnd len="sm" w="sm" type="none"/>
            <a:tailEnd len="sm" w="sm" type="none"/>
          </a:ln>
        </p:spPr>
      </p:cxnSp>
      <p:cxnSp>
        <p:nvCxnSpPr>
          <p:cNvPr id="326" name="Google Shape;326;p25"/>
          <p:cNvCxnSpPr>
            <a:stCxn id="282" idx="0"/>
            <a:endCxn id="313" idx="2"/>
          </p:cNvCxnSpPr>
          <p:nvPr/>
        </p:nvCxnSpPr>
        <p:spPr>
          <a:xfrm rot="10800000">
            <a:off x="928531" y="2558832"/>
            <a:ext cx="5458200" cy="1087800"/>
          </a:xfrm>
          <a:prstGeom prst="straightConnector1">
            <a:avLst/>
          </a:prstGeom>
          <a:noFill/>
          <a:ln cap="flat" cmpd="sng" w="9525">
            <a:solidFill>
              <a:schemeClr val="dk1"/>
            </a:solidFill>
            <a:prstDash val="dash"/>
            <a:round/>
            <a:headEnd len="sm" w="sm" type="none"/>
            <a:tailEnd len="sm" w="sm" type="none"/>
          </a:ln>
        </p:spPr>
      </p:cxnSp>
      <p:cxnSp>
        <p:nvCxnSpPr>
          <p:cNvPr id="327" name="Google Shape;327;p25"/>
          <p:cNvCxnSpPr>
            <a:stCxn id="283" idx="0"/>
            <a:endCxn id="313" idx="2"/>
          </p:cNvCxnSpPr>
          <p:nvPr/>
        </p:nvCxnSpPr>
        <p:spPr>
          <a:xfrm rot="10800000">
            <a:off x="928577" y="2558832"/>
            <a:ext cx="7158000" cy="1087800"/>
          </a:xfrm>
          <a:prstGeom prst="straightConnector1">
            <a:avLst/>
          </a:prstGeom>
          <a:noFill/>
          <a:ln cap="flat" cmpd="sng" w="9525">
            <a:solidFill>
              <a:schemeClr val="dk1"/>
            </a:solidFill>
            <a:prstDash val="dash"/>
            <a:round/>
            <a:headEnd len="sm" w="sm" type="none"/>
            <a:tailEnd len="sm" w="sm" type="none"/>
          </a:ln>
        </p:spPr>
      </p:cxnSp>
      <p:sp>
        <p:nvSpPr>
          <p:cNvPr id="328" name="Google Shape;328;p25"/>
          <p:cNvSpPr/>
          <p:nvPr/>
        </p:nvSpPr>
        <p:spPr>
          <a:xfrm>
            <a:off x="62149" y="1686278"/>
            <a:ext cx="407964" cy="356248"/>
          </a:xfrm>
          <a:prstGeom prst="rect">
            <a:avLst/>
          </a:prstGeom>
          <a:blipFill rotWithShape="1">
            <a:blip r:embed="rId3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29" name="Google Shape;329;p25"/>
          <p:cNvCxnSpPr/>
          <p:nvPr/>
        </p:nvCxnSpPr>
        <p:spPr>
          <a:xfrm flipH="1" rot="10800000">
            <a:off x="474793" y="1862349"/>
            <a:ext cx="295419" cy="3002"/>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26"/>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How do we encode the relevant information from </a:t>
            </a:r>
            <a:r>
              <a:rPr i="1" lang="en-US"/>
              <a:t>n </a:t>
            </a:r>
            <a:r>
              <a:rPr lang="en-US"/>
              <a:t>hidden states onto a fixed-length context vector?</a:t>
            </a:r>
            <a:br>
              <a:rPr lang="en-US"/>
            </a:br>
            <a:br>
              <a:rPr lang="en-US"/>
            </a:br>
            <a:r>
              <a:rPr lang="en-US"/>
              <a:t>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27"/>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How do we encode the relevant information from </a:t>
            </a:r>
            <a:r>
              <a:rPr i="1" lang="en-US"/>
              <a:t>n </a:t>
            </a:r>
            <a:r>
              <a:rPr lang="en-US"/>
              <a:t>hidden states onto a fixed-length context vector?</a:t>
            </a:r>
            <a:br>
              <a:rPr lang="en-US"/>
            </a:br>
            <a:r>
              <a:rPr lang="en-US">
                <a:solidFill>
                  <a:srgbClr val="FFC000"/>
                </a:solidFill>
              </a:rPr>
              <a:t>For variable </a:t>
            </a:r>
            <a:r>
              <a:rPr i="1" lang="en-US">
                <a:solidFill>
                  <a:srgbClr val="FFC000"/>
                </a:solidFill>
              </a:rPr>
              <a:t>n</a:t>
            </a:r>
            <a:r>
              <a:rPr lang="en-US">
                <a:solidFill>
                  <a:srgbClr val="FFC000"/>
                </a:solidFill>
              </a:rPr>
              <a:t>.</a:t>
            </a:r>
            <a:br>
              <a:rPr lang="en-US"/>
            </a:br>
            <a:r>
              <a:rPr lang="en-US"/>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28"/>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How do we encode the relevant information from </a:t>
            </a:r>
            <a:r>
              <a:rPr i="1" lang="en-US"/>
              <a:t>n </a:t>
            </a:r>
            <a:r>
              <a:rPr lang="en-US"/>
              <a:t>hidden states onto a fixed-length context vector?</a:t>
            </a:r>
            <a:br>
              <a:rPr lang="en-US"/>
            </a:br>
            <a:r>
              <a:rPr lang="en-US">
                <a:solidFill>
                  <a:srgbClr val="FFC000"/>
                </a:solidFill>
              </a:rPr>
              <a:t>For variable </a:t>
            </a:r>
            <a:r>
              <a:rPr i="1" lang="en-US">
                <a:solidFill>
                  <a:srgbClr val="FFC000"/>
                </a:solidFill>
              </a:rPr>
              <a:t>n</a:t>
            </a:r>
            <a:r>
              <a:rPr lang="en-US">
                <a:solidFill>
                  <a:srgbClr val="FFC000"/>
                </a:solidFill>
              </a:rPr>
              <a:t>.</a:t>
            </a:r>
            <a:br>
              <a:rPr lang="en-US">
                <a:solidFill>
                  <a:srgbClr val="FFC000"/>
                </a:solidFill>
              </a:rPr>
            </a:br>
            <a:r>
              <a:rPr lang="en-US">
                <a:solidFill>
                  <a:srgbClr val="FFC000"/>
                </a:solidFill>
              </a:rPr>
              <a:t>For a specific timestep </a:t>
            </a:r>
            <a:r>
              <a:rPr i="1" lang="en-US">
                <a:solidFill>
                  <a:srgbClr val="FFC000"/>
                </a:solidFill>
              </a:rPr>
              <a:t>i</a:t>
            </a:r>
            <a:r>
              <a:rPr lang="en-US">
                <a:solidFill>
                  <a:srgbClr val="FFC000"/>
                </a:solidFill>
              </a:rPr>
              <a:t>.</a:t>
            </a:r>
            <a:r>
              <a:rPr lang="en-US"/>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p29"/>
          <p:cNvSpPr txBox="1"/>
          <p:nvPr>
            <p:ph type="title"/>
          </p:nvPr>
        </p:nvSpPr>
        <p:spPr>
          <a:xfrm>
            <a:off x="311700" y="445025"/>
            <a:ext cx="8520600" cy="572700"/>
          </a:xfrm>
          <a:prstGeom prst="rect">
            <a:avLst/>
          </a:prstGeom>
          <a:blipFill rotWithShape="1">
            <a:blip r:embed="rId3">
              <a:alphaModFix/>
            </a:blip>
            <a:stretch>
              <a:fillRect b="-115951" l="-1644" r="-2288" t="-5317"/>
            </a:stretch>
          </a:blip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 </a:t>
            </a:r>
            <a:endParaRPr/>
          </a:p>
        </p:txBody>
      </p:sp>
      <p:sp>
        <p:nvSpPr>
          <p:cNvPr id="350" name="Google Shape;350;p29"/>
          <p:cNvSpPr/>
          <p:nvPr/>
        </p:nvSpPr>
        <p:spPr>
          <a:xfrm>
            <a:off x="4358644" y="2234118"/>
            <a:ext cx="1331735" cy="1079825"/>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51" name="Google Shape;351;p29"/>
          <p:cNvSpPr/>
          <p:nvPr/>
        </p:nvSpPr>
        <p:spPr>
          <a:xfrm>
            <a:off x="1286039" y="1596631"/>
            <a:ext cx="1640041" cy="1078024"/>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52" name="Google Shape;352;p29"/>
          <p:cNvSpPr/>
          <p:nvPr/>
        </p:nvSpPr>
        <p:spPr>
          <a:xfrm>
            <a:off x="1286039" y="3052181"/>
            <a:ext cx="1640041" cy="1078024"/>
          </a:xfrm>
          <a:prstGeom prst="rect">
            <a:avLst/>
          </a:prstGeom>
          <a:blipFill rotWithShape="1">
            <a:blip r:embed="rId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53" name="Google Shape;353;p29"/>
          <p:cNvSpPr/>
          <p:nvPr/>
        </p:nvSpPr>
        <p:spPr>
          <a:xfrm>
            <a:off x="6889670" y="2234118"/>
            <a:ext cx="1331735" cy="1078024"/>
          </a:xfrm>
          <a:prstGeom prst="rect">
            <a:avLst/>
          </a:prstGeom>
          <a:blipFill rotWithShape="1">
            <a:blip r:embed="rId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54" name="Google Shape;354;p29"/>
          <p:cNvCxnSpPr>
            <a:stCxn id="351" idx="3"/>
            <a:endCxn id="350" idx="1"/>
          </p:cNvCxnSpPr>
          <p:nvPr/>
        </p:nvCxnSpPr>
        <p:spPr>
          <a:xfrm>
            <a:off x="2926080" y="2135643"/>
            <a:ext cx="1432500" cy="638400"/>
          </a:xfrm>
          <a:prstGeom prst="straightConnector1">
            <a:avLst/>
          </a:prstGeom>
          <a:noFill/>
          <a:ln cap="flat" cmpd="sng" w="9525">
            <a:solidFill>
              <a:schemeClr val="dk1"/>
            </a:solidFill>
            <a:prstDash val="solid"/>
            <a:round/>
            <a:headEnd len="sm" w="sm" type="none"/>
            <a:tailEnd len="med" w="med" type="triangle"/>
          </a:ln>
        </p:spPr>
      </p:cxnSp>
      <p:cxnSp>
        <p:nvCxnSpPr>
          <p:cNvPr id="355" name="Google Shape;355;p29"/>
          <p:cNvCxnSpPr>
            <a:stCxn id="352" idx="3"/>
            <a:endCxn id="350" idx="1"/>
          </p:cNvCxnSpPr>
          <p:nvPr/>
        </p:nvCxnSpPr>
        <p:spPr>
          <a:xfrm flipH="1" rot="10800000">
            <a:off x="2926080" y="2773993"/>
            <a:ext cx="1432500" cy="817200"/>
          </a:xfrm>
          <a:prstGeom prst="straightConnector1">
            <a:avLst/>
          </a:prstGeom>
          <a:noFill/>
          <a:ln cap="flat" cmpd="sng" w="9525">
            <a:solidFill>
              <a:schemeClr val="dk1"/>
            </a:solidFill>
            <a:prstDash val="solid"/>
            <a:round/>
            <a:headEnd len="sm" w="sm" type="none"/>
            <a:tailEnd len="med" w="med" type="triangle"/>
          </a:ln>
        </p:spPr>
      </p:cxnSp>
      <p:cxnSp>
        <p:nvCxnSpPr>
          <p:cNvPr id="356" name="Google Shape;356;p29"/>
          <p:cNvCxnSpPr>
            <a:stCxn id="350" idx="3"/>
            <a:endCxn id="353" idx="1"/>
          </p:cNvCxnSpPr>
          <p:nvPr/>
        </p:nvCxnSpPr>
        <p:spPr>
          <a:xfrm flipH="1" rot="10800000">
            <a:off x="5690379" y="2773130"/>
            <a:ext cx="1199400" cy="900"/>
          </a:xfrm>
          <a:prstGeom prst="straightConnector1">
            <a:avLst/>
          </a:prstGeom>
          <a:noFill/>
          <a:ln cap="flat" cmpd="sng" w="9525">
            <a:solidFill>
              <a:schemeClr val="dk1"/>
            </a:solidFill>
            <a:prstDash val="solid"/>
            <a:round/>
            <a:headEnd len="sm" w="sm" type="none"/>
            <a:tailEnd len="med" w="med" type="triangle"/>
          </a:ln>
        </p:spPr>
      </p:cxnSp>
      <p:sp>
        <p:nvSpPr>
          <p:cNvPr id="357" name="Google Shape;357;p29"/>
          <p:cNvSpPr txBox="1"/>
          <p:nvPr/>
        </p:nvSpPr>
        <p:spPr>
          <a:xfrm>
            <a:off x="492236" y="4221381"/>
            <a:ext cx="8520600" cy="572700"/>
          </a:xfrm>
          <a:prstGeom prst="rect">
            <a:avLst/>
          </a:prstGeom>
          <a:blipFill rotWithShape="1">
            <a:blip r:embed="rId8">
              <a:alphaModFix/>
            </a:blip>
            <a:stretch>
              <a:fillRect b="-40422" l="0" r="0" t="-212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30"/>
          <p:cNvSpPr txBox="1"/>
          <p:nvPr>
            <p:ph type="title"/>
          </p:nvPr>
        </p:nvSpPr>
        <p:spPr>
          <a:xfrm>
            <a:off x="311700" y="445025"/>
            <a:ext cx="8520600" cy="572700"/>
          </a:xfrm>
          <a:prstGeom prst="rect">
            <a:avLst/>
          </a:prstGeom>
          <a:blipFill rotWithShape="1">
            <a:blip r:embed="rId3">
              <a:alphaModFix/>
            </a:blip>
            <a:stretch>
              <a:fillRect b="-36168" l="-1644" r="0" t="-5318"/>
            </a:stretch>
          </a:blip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 </a:t>
            </a:r>
            <a:endParaRPr/>
          </a:p>
        </p:txBody>
      </p:sp>
      <p:sp>
        <p:nvSpPr>
          <p:cNvPr id="363" name="Google Shape;363;p30"/>
          <p:cNvSpPr/>
          <p:nvPr/>
        </p:nvSpPr>
        <p:spPr>
          <a:xfrm>
            <a:off x="977571" y="3652136"/>
            <a:ext cx="968460" cy="499401"/>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64" name="Google Shape;364;p30"/>
          <p:cNvSpPr/>
          <p:nvPr/>
        </p:nvSpPr>
        <p:spPr>
          <a:xfrm>
            <a:off x="311700" y="4362554"/>
            <a:ext cx="968460" cy="499401"/>
          </a:xfrm>
          <a:prstGeom prst="rect">
            <a:avLst/>
          </a:prstGeom>
          <a:blipFill rotWithShape="1">
            <a:blip r:embed="rId5">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65" name="Google Shape;365;p30"/>
          <p:cNvSpPr/>
          <p:nvPr/>
        </p:nvSpPr>
        <p:spPr>
          <a:xfrm>
            <a:off x="1652821" y="4362554"/>
            <a:ext cx="968460" cy="499402"/>
          </a:xfrm>
          <a:prstGeom prst="rect">
            <a:avLst/>
          </a:prstGeom>
          <a:blipFill rotWithShape="1">
            <a:blip r:embed="rId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66" name="Google Shape;366;p30"/>
          <p:cNvSpPr/>
          <p:nvPr/>
        </p:nvSpPr>
        <p:spPr>
          <a:xfrm>
            <a:off x="977571" y="2946056"/>
            <a:ext cx="968460" cy="499400"/>
          </a:xfrm>
          <a:prstGeom prst="rect">
            <a:avLst/>
          </a:prstGeom>
          <a:blipFill rotWithShape="1">
            <a:blip r:embed="rId7">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67" name="Google Shape;367;p30"/>
          <p:cNvCxnSpPr>
            <a:stCxn id="364" idx="0"/>
            <a:endCxn id="363" idx="2"/>
          </p:cNvCxnSpPr>
          <p:nvPr/>
        </p:nvCxnSpPr>
        <p:spPr>
          <a:xfrm flipH="1" rot="10800000">
            <a:off x="795930" y="4151654"/>
            <a:ext cx="666000" cy="210900"/>
          </a:xfrm>
          <a:prstGeom prst="straightConnector1">
            <a:avLst/>
          </a:prstGeom>
          <a:noFill/>
          <a:ln cap="flat" cmpd="sng" w="9525">
            <a:solidFill>
              <a:schemeClr val="dk1"/>
            </a:solidFill>
            <a:prstDash val="solid"/>
            <a:round/>
            <a:headEnd len="sm" w="sm" type="none"/>
            <a:tailEnd len="med" w="med" type="triangle"/>
          </a:ln>
        </p:spPr>
      </p:cxnSp>
      <p:cxnSp>
        <p:nvCxnSpPr>
          <p:cNvPr id="368" name="Google Shape;368;p30"/>
          <p:cNvCxnSpPr>
            <a:stCxn id="365" idx="0"/>
            <a:endCxn id="363" idx="2"/>
          </p:cNvCxnSpPr>
          <p:nvPr/>
        </p:nvCxnSpPr>
        <p:spPr>
          <a:xfrm rot="10800000">
            <a:off x="1461751" y="4151654"/>
            <a:ext cx="675300" cy="210900"/>
          </a:xfrm>
          <a:prstGeom prst="straightConnector1">
            <a:avLst/>
          </a:prstGeom>
          <a:noFill/>
          <a:ln cap="flat" cmpd="sng" w="9525">
            <a:solidFill>
              <a:schemeClr val="dk1"/>
            </a:solidFill>
            <a:prstDash val="solid"/>
            <a:round/>
            <a:headEnd len="sm" w="sm" type="none"/>
            <a:tailEnd len="med" w="med" type="triangle"/>
          </a:ln>
        </p:spPr>
      </p:cxnSp>
      <p:cxnSp>
        <p:nvCxnSpPr>
          <p:cNvPr id="369" name="Google Shape;369;p30"/>
          <p:cNvCxnSpPr>
            <a:stCxn id="363" idx="0"/>
            <a:endCxn id="366" idx="2"/>
          </p:cNvCxnSpPr>
          <p:nvPr/>
        </p:nvCxnSpPr>
        <p:spPr>
          <a:xfrm rot="10800000">
            <a:off x="1461801" y="3445436"/>
            <a:ext cx="0" cy="206700"/>
          </a:xfrm>
          <a:prstGeom prst="straightConnector1">
            <a:avLst/>
          </a:prstGeom>
          <a:noFill/>
          <a:ln cap="flat" cmpd="sng" w="9525">
            <a:solidFill>
              <a:schemeClr val="dk1"/>
            </a:solidFill>
            <a:prstDash val="solid"/>
            <a:round/>
            <a:headEnd len="sm" w="sm" type="none"/>
            <a:tailEnd len="med" w="med" type="triangle"/>
          </a:ln>
        </p:spPr>
      </p:cxnSp>
      <p:sp>
        <p:nvSpPr>
          <p:cNvPr id="370" name="Google Shape;370;p30"/>
          <p:cNvSpPr txBox="1"/>
          <p:nvPr/>
        </p:nvSpPr>
        <p:spPr>
          <a:xfrm>
            <a:off x="5254287" y="3192706"/>
            <a:ext cx="1160585" cy="572700"/>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71" name="Google Shape;371;p30"/>
          <p:cNvSpPr/>
          <p:nvPr/>
        </p:nvSpPr>
        <p:spPr>
          <a:xfrm>
            <a:off x="3659813" y="3652135"/>
            <a:ext cx="968460" cy="499401"/>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72" name="Google Shape;372;p30"/>
          <p:cNvSpPr/>
          <p:nvPr/>
        </p:nvSpPr>
        <p:spPr>
          <a:xfrm>
            <a:off x="2993942" y="4362553"/>
            <a:ext cx="968460" cy="499401"/>
          </a:xfrm>
          <a:prstGeom prst="rect">
            <a:avLst/>
          </a:prstGeom>
          <a:blipFill rotWithShape="1">
            <a:blip r:embed="rId5">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73" name="Google Shape;373;p30"/>
          <p:cNvSpPr/>
          <p:nvPr/>
        </p:nvSpPr>
        <p:spPr>
          <a:xfrm>
            <a:off x="4335063" y="4362553"/>
            <a:ext cx="968460" cy="499402"/>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74" name="Google Shape;374;p30"/>
          <p:cNvSpPr/>
          <p:nvPr/>
        </p:nvSpPr>
        <p:spPr>
          <a:xfrm>
            <a:off x="3659813" y="2946055"/>
            <a:ext cx="968460" cy="499400"/>
          </a:xfrm>
          <a:prstGeom prst="rect">
            <a:avLst/>
          </a:prstGeom>
          <a:blipFill rotWithShape="1">
            <a:blip r:embed="rId10">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75" name="Google Shape;375;p30"/>
          <p:cNvCxnSpPr>
            <a:stCxn id="372" idx="0"/>
            <a:endCxn id="371" idx="2"/>
          </p:cNvCxnSpPr>
          <p:nvPr/>
        </p:nvCxnSpPr>
        <p:spPr>
          <a:xfrm flipH="1" rot="10800000">
            <a:off x="3478172" y="4151653"/>
            <a:ext cx="666000" cy="210900"/>
          </a:xfrm>
          <a:prstGeom prst="straightConnector1">
            <a:avLst/>
          </a:prstGeom>
          <a:noFill/>
          <a:ln cap="flat" cmpd="sng" w="9525">
            <a:solidFill>
              <a:schemeClr val="dk1"/>
            </a:solidFill>
            <a:prstDash val="solid"/>
            <a:round/>
            <a:headEnd len="sm" w="sm" type="none"/>
            <a:tailEnd len="med" w="med" type="triangle"/>
          </a:ln>
        </p:spPr>
      </p:cxnSp>
      <p:cxnSp>
        <p:nvCxnSpPr>
          <p:cNvPr id="376" name="Google Shape;376;p30"/>
          <p:cNvCxnSpPr>
            <a:stCxn id="373" idx="0"/>
            <a:endCxn id="371" idx="2"/>
          </p:cNvCxnSpPr>
          <p:nvPr/>
        </p:nvCxnSpPr>
        <p:spPr>
          <a:xfrm rot="10800000">
            <a:off x="4143993" y="4151653"/>
            <a:ext cx="675300" cy="210900"/>
          </a:xfrm>
          <a:prstGeom prst="straightConnector1">
            <a:avLst/>
          </a:prstGeom>
          <a:noFill/>
          <a:ln cap="flat" cmpd="sng" w="9525">
            <a:solidFill>
              <a:schemeClr val="dk1"/>
            </a:solidFill>
            <a:prstDash val="solid"/>
            <a:round/>
            <a:headEnd len="sm" w="sm" type="none"/>
            <a:tailEnd len="med" w="med" type="triangle"/>
          </a:ln>
        </p:spPr>
      </p:cxnSp>
      <p:cxnSp>
        <p:nvCxnSpPr>
          <p:cNvPr id="377" name="Google Shape;377;p30"/>
          <p:cNvCxnSpPr>
            <a:stCxn id="371" idx="0"/>
            <a:endCxn id="374" idx="2"/>
          </p:cNvCxnSpPr>
          <p:nvPr/>
        </p:nvCxnSpPr>
        <p:spPr>
          <a:xfrm rot="10800000">
            <a:off x="4144043" y="3445435"/>
            <a:ext cx="0" cy="206700"/>
          </a:xfrm>
          <a:prstGeom prst="straightConnector1">
            <a:avLst/>
          </a:prstGeom>
          <a:noFill/>
          <a:ln cap="flat" cmpd="sng" w="9525">
            <a:solidFill>
              <a:schemeClr val="dk1"/>
            </a:solidFill>
            <a:prstDash val="solid"/>
            <a:round/>
            <a:headEnd len="sm" w="sm" type="none"/>
            <a:tailEnd len="med" w="med" type="triangle"/>
          </a:ln>
        </p:spPr>
      </p:cxnSp>
      <p:sp>
        <p:nvSpPr>
          <p:cNvPr id="378" name="Google Shape;378;p30"/>
          <p:cNvSpPr/>
          <p:nvPr/>
        </p:nvSpPr>
        <p:spPr>
          <a:xfrm>
            <a:off x="7017305" y="3652134"/>
            <a:ext cx="968460" cy="499401"/>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79" name="Google Shape;379;p30"/>
          <p:cNvSpPr/>
          <p:nvPr/>
        </p:nvSpPr>
        <p:spPr>
          <a:xfrm>
            <a:off x="6351434" y="4362552"/>
            <a:ext cx="968460" cy="499401"/>
          </a:xfrm>
          <a:prstGeom prst="rect">
            <a:avLst/>
          </a:prstGeom>
          <a:blipFill rotWithShape="1">
            <a:blip r:embed="rId12">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80" name="Google Shape;380;p30"/>
          <p:cNvSpPr/>
          <p:nvPr/>
        </p:nvSpPr>
        <p:spPr>
          <a:xfrm>
            <a:off x="7692555" y="4362552"/>
            <a:ext cx="968460" cy="499402"/>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81" name="Google Shape;381;p30"/>
          <p:cNvSpPr/>
          <p:nvPr/>
        </p:nvSpPr>
        <p:spPr>
          <a:xfrm>
            <a:off x="7017305" y="2946054"/>
            <a:ext cx="968460" cy="499400"/>
          </a:xfrm>
          <a:prstGeom prst="rect">
            <a:avLst/>
          </a:prstGeom>
          <a:blipFill rotWithShape="1">
            <a:blip r:embed="rId14">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82" name="Google Shape;382;p30"/>
          <p:cNvCxnSpPr>
            <a:stCxn id="379" idx="0"/>
            <a:endCxn id="378" idx="2"/>
          </p:cNvCxnSpPr>
          <p:nvPr/>
        </p:nvCxnSpPr>
        <p:spPr>
          <a:xfrm flipH="1" rot="10800000">
            <a:off x="6835664" y="4151652"/>
            <a:ext cx="666000" cy="210900"/>
          </a:xfrm>
          <a:prstGeom prst="straightConnector1">
            <a:avLst/>
          </a:prstGeom>
          <a:noFill/>
          <a:ln cap="flat" cmpd="sng" w="9525">
            <a:solidFill>
              <a:schemeClr val="dk1"/>
            </a:solidFill>
            <a:prstDash val="solid"/>
            <a:round/>
            <a:headEnd len="sm" w="sm" type="none"/>
            <a:tailEnd len="med" w="med" type="triangle"/>
          </a:ln>
        </p:spPr>
      </p:cxnSp>
      <p:cxnSp>
        <p:nvCxnSpPr>
          <p:cNvPr id="383" name="Google Shape;383;p30"/>
          <p:cNvCxnSpPr>
            <a:stCxn id="380" idx="0"/>
            <a:endCxn id="378" idx="2"/>
          </p:cNvCxnSpPr>
          <p:nvPr/>
        </p:nvCxnSpPr>
        <p:spPr>
          <a:xfrm rot="10800000">
            <a:off x="7501485" y="4151652"/>
            <a:ext cx="675300" cy="210900"/>
          </a:xfrm>
          <a:prstGeom prst="straightConnector1">
            <a:avLst/>
          </a:prstGeom>
          <a:noFill/>
          <a:ln cap="flat" cmpd="sng" w="9525">
            <a:solidFill>
              <a:schemeClr val="dk1"/>
            </a:solidFill>
            <a:prstDash val="solid"/>
            <a:round/>
            <a:headEnd len="sm" w="sm" type="none"/>
            <a:tailEnd len="med" w="med" type="triangle"/>
          </a:ln>
        </p:spPr>
      </p:cxnSp>
      <p:cxnSp>
        <p:nvCxnSpPr>
          <p:cNvPr id="384" name="Google Shape;384;p30"/>
          <p:cNvCxnSpPr>
            <a:stCxn id="378" idx="0"/>
            <a:endCxn id="381" idx="2"/>
          </p:cNvCxnSpPr>
          <p:nvPr/>
        </p:nvCxnSpPr>
        <p:spPr>
          <a:xfrm rot="10800000">
            <a:off x="7501535" y="3445434"/>
            <a:ext cx="0" cy="206700"/>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Google Shape;389;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…and softmax.</a:t>
            </a:r>
            <a:endParaRPr/>
          </a:p>
        </p:txBody>
      </p:sp>
      <p:sp>
        <p:nvSpPr>
          <p:cNvPr id="390" name="Google Shape;390;p31"/>
          <p:cNvSpPr/>
          <p:nvPr/>
        </p:nvSpPr>
        <p:spPr>
          <a:xfrm>
            <a:off x="977571" y="3652136"/>
            <a:ext cx="968460" cy="499401"/>
          </a:xfrm>
          <a:prstGeom prst="rect">
            <a:avLst/>
          </a:pr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91" name="Google Shape;391;p31"/>
          <p:cNvSpPr/>
          <p:nvPr/>
        </p:nvSpPr>
        <p:spPr>
          <a:xfrm>
            <a:off x="311700" y="4362554"/>
            <a:ext cx="968460" cy="499401"/>
          </a:xfrm>
          <a:prstGeom prst="rect">
            <a:avLst/>
          </a:prstGeom>
          <a:blipFill rotWithShape="1">
            <a:blip r:embed="rId4">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92" name="Google Shape;392;p31"/>
          <p:cNvSpPr/>
          <p:nvPr/>
        </p:nvSpPr>
        <p:spPr>
          <a:xfrm>
            <a:off x="1652821" y="4362554"/>
            <a:ext cx="968460" cy="499402"/>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93" name="Google Shape;393;p31"/>
          <p:cNvSpPr/>
          <p:nvPr/>
        </p:nvSpPr>
        <p:spPr>
          <a:xfrm>
            <a:off x="977571" y="2946056"/>
            <a:ext cx="968460" cy="499400"/>
          </a:xfrm>
          <a:prstGeom prst="rect">
            <a:avLst/>
          </a:prstGeom>
          <a:blipFill rotWithShape="1">
            <a:blip r:embed="rId6">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394" name="Google Shape;394;p31"/>
          <p:cNvCxnSpPr>
            <a:stCxn id="391" idx="0"/>
            <a:endCxn id="390" idx="2"/>
          </p:cNvCxnSpPr>
          <p:nvPr/>
        </p:nvCxnSpPr>
        <p:spPr>
          <a:xfrm flipH="1" rot="10800000">
            <a:off x="795930" y="4151654"/>
            <a:ext cx="666000" cy="210900"/>
          </a:xfrm>
          <a:prstGeom prst="straightConnector1">
            <a:avLst/>
          </a:prstGeom>
          <a:noFill/>
          <a:ln cap="flat" cmpd="sng" w="9525">
            <a:solidFill>
              <a:schemeClr val="dk1"/>
            </a:solidFill>
            <a:prstDash val="solid"/>
            <a:round/>
            <a:headEnd len="sm" w="sm" type="none"/>
            <a:tailEnd len="med" w="med" type="triangle"/>
          </a:ln>
        </p:spPr>
      </p:cxnSp>
      <p:cxnSp>
        <p:nvCxnSpPr>
          <p:cNvPr id="395" name="Google Shape;395;p31"/>
          <p:cNvCxnSpPr>
            <a:stCxn id="392" idx="0"/>
            <a:endCxn id="390" idx="2"/>
          </p:cNvCxnSpPr>
          <p:nvPr/>
        </p:nvCxnSpPr>
        <p:spPr>
          <a:xfrm rot="10800000">
            <a:off x="1461751" y="4151654"/>
            <a:ext cx="675300" cy="210900"/>
          </a:xfrm>
          <a:prstGeom prst="straightConnector1">
            <a:avLst/>
          </a:prstGeom>
          <a:noFill/>
          <a:ln cap="flat" cmpd="sng" w="9525">
            <a:solidFill>
              <a:schemeClr val="dk1"/>
            </a:solidFill>
            <a:prstDash val="solid"/>
            <a:round/>
            <a:headEnd len="sm" w="sm" type="none"/>
            <a:tailEnd len="med" w="med" type="triangle"/>
          </a:ln>
        </p:spPr>
      </p:cxnSp>
      <p:cxnSp>
        <p:nvCxnSpPr>
          <p:cNvPr id="396" name="Google Shape;396;p31"/>
          <p:cNvCxnSpPr>
            <a:stCxn id="390" idx="0"/>
            <a:endCxn id="393" idx="2"/>
          </p:cNvCxnSpPr>
          <p:nvPr/>
        </p:nvCxnSpPr>
        <p:spPr>
          <a:xfrm rot="10800000">
            <a:off x="1461801" y="3445436"/>
            <a:ext cx="0" cy="206700"/>
          </a:xfrm>
          <a:prstGeom prst="straightConnector1">
            <a:avLst/>
          </a:prstGeom>
          <a:noFill/>
          <a:ln cap="flat" cmpd="sng" w="9525">
            <a:solidFill>
              <a:schemeClr val="dk1"/>
            </a:solidFill>
            <a:prstDash val="solid"/>
            <a:round/>
            <a:headEnd len="sm" w="sm" type="none"/>
            <a:tailEnd len="med" w="med" type="triangle"/>
          </a:ln>
        </p:spPr>
      </p:cxnSp>
      <p:sp>
        <p:nvSpPr>
          <p:cNvPr id="397" name="Google Shape;397;p31"/>
          <p:cNvSpPr txBox="1"/>
          <p:nvPr/>
        </p:nvSpPr>
        <p:spPr>
          <a:xfrm>
            <a:off x="5254287" y="3192706"/>
            <a:ext cx="1160585" cy="572700"/>
          </a:xfrm>
          <a:prstGeom prst="rect">
            <a:avLst/>
          </a:prstGeom>
          <a:blipFill rotWithShape="1">
            <a:blip r:embed="rId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98" name="Google Shape;398;p31"/>
          <p:cNvSpPr/>
          <p:nvPr/>
        </p:nvSpPr>
        <p:spPr>
          <a:xfrm>
            <a:off x="3659813" y="3652135"/>
            <a:ext cx="968460" cy="499401"/>
          </a:xfrm>
          <a:prstGeom prst="rect">
            <a:avLst/>
          </a:pr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399" name="Google Shape;399;p31"/>
          <p:cNvSpPr/>
          <p:nvPr/>
        </p:nvSpPr>
        <p:spPr>
          <a:xfrm>
            <a:off x="2993942" y="4362553"/>
            <a:ext cx="968460" cy="499401"/>
          </a:xfrm>
          <a:prstGeom prst="rect">
            <a:avLst/>
          </a:prstGeom>
          <a:blipFill rotWithShape="1">
            <a:blip r:embed="rId4">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00" name="Google Shape;400;p31"/>
          <p:cNvSpPr/>
          <p:nvPr/>
        </p:nvSpPr>
        <p:spPr>
          <a:xfrm>
            <a:off x="4335063" y="4362553"/>
            <a:ext cx="968460" cy="499402"/>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01" name="Google Shape;401;p31"/>
          <p:cNvSpPr/>
          <p:nvPr/>
        </p:nvSpPr>
        <p:spPr>
          <a:xfrm>
            <a:off x="3659813" y="2946055"/>
            <a:ext cx="968460" cy="499400"/>
          </a:xfrm>
          <a:prstGeom prst="rect">
            <a:avLst/>
          </a:prstGeom>
          <a:blipFill rotWithShape="1">
            <a:blip r:embed="rId9">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402" name="Google Shape;402;p31"/>
          <p:cNvCxnSpPr>
            <a:stCxn id="399" idx="0"/>
            <a:endCxn id="398" idx="2"/>
          </p:cNvCxnSpPr>
          <p:nvPr/>
        </p:nvCxnSpPr>
        <p:spPr>
          <a:xfrm flipH="1" rot="10800000">
            <a:off x="3478172" y="4151653"/>
            <a:ext cx="666000" cy="210900"/>
          </a:xfrm>
          <a:prstGeom prst="straightConnector1">
            <a:avLst/>
          </a:prstGeom>
          <a:noFill/>
          <a:ln cap="flat" cmpd="sng" w="9525">
            <a:solidFill>
              <a:schemeClr val="dk1"/>
            </a:solidFill>
            <a:prstDash val="solid"/>
            <a:round/>
            <a:headEnd len="sm" w="sm" type="none"/>
            <a:tailEnd len="med" w="med" type="triangle"/>
          </a:ln>
        </p:spPr>
      </p:cxnSp>
      <p:cxnSp>
        <p:nvCxnSpPr>
          <p:cNvPr id="403" name="Google Shape;403;p31"/>
          <p:cNvCxnSpPr>
            <a:stCxn id="400" idx="0"/>
            <a:endCxn id="398" idx="2"/>
          </p:cNvCxnSpPr>
          <p:nvPr/>
        </p:nvCxnSpPr>
        <p:spPr>
          <a:xfrm rot="10800000">
            <a:off x="4143993" y="4151653"/>
            <a:ext cx="675300" cy="210900"/>
          </a:xfrm>
          <a:prstGeom prst="straightConnector1">
            <a:avLst/>
          </a:prstGeom>
          <a:noFill/>
          <a:ln cap="flat" cmpd="sng" w="9525">
            <a:solidFill>
              <a:schemeClr val="dk1"/>
            </a:solidFill>
            <a:prstDash val="solid"/>
            <a:round/>
            <a:headEnd len="sm" w="sm" type="none"/>
            <a:tailEnd len="med" w="med" type="triangle"/>
          </a:ln>
        </p:spPr>
      </p:cxnSp>
      <p:cxnSp>
        <p:nvCxnSpPr>
          <p:cNvPr id="404" name="Google Shape;404;p31"/>
          <p:cNvCxnSpPr>
            <a:stCxn id="398" idx="0"/>
            <a:endCxn id="401" idx="2"/>
          </p:cNvCxnSpPr>
          <p:nvPr/>
        </p:nvCxnSpPr>
        <p:spPr>
          <a:xfrm rot="10800000">
            <a:off x="4144043" y="3445435"/>
            <a:ext cx="0" cy="206700"/>
          </a:xfrm>
          <a:prstGeom prst="straightConnector1">
            <a:avLst/>
          </a:prstGeom>
          <a:noFill/>
          <a:ln cap="flat" cmpd="sng" w="9525">
            <a:solidFill>
              <a:schemeClr val="dk1"/>
            </a:solidFill>
            <a:prstDash val="solid"/>
            <a:round/>
            <a:headEnd len="sm" w="sm" type="none"/>
            <a:tailEnd len="med" w="med" type="triangle"/>
          </a:ln>
        </p:spPr>
      </p:cxnSp>
      <p:sp>
        <p:nvSpPr>
          <p:cNvPr id="405" name="Google Shape;405;p31"/>
          <p:cNvSpPr/>
          <p:nvPr/>
        </p:nvSpPr>
        <p:spPr>
          <a:xfrm>
            <a:off x="7017305" y="3652134"/>
            <a:ext cx="968460" cy="499401"/>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06" name="Google Shape;406;p31"/>
          <p:cNvSpPr/>
          <p:nvPr/>
        </p:nvSpPr>
        <p:spPr>
          <a:xfrm>
            <a:off x="6351434" y="4362552"/>
            <a:ext cx="968460" cy="499401"/>
          </a:xfrm>
          <a:prstGeom prst="rect">
            <a:avLst/>
          </a:prstGeom>
          <a:blipFill rotWithShape="1">
            <a:blip r:embed="rId11">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07" name="Google Shape;407;p31"/>
          <p:cNvSpPr/>
          <p:nvPr/>
        </p:nvSpPr>
        <p:spPr>
          <a:xfrm>
            <a:off x="7692555" y="4362552"/>
            <a:ext cx="968460" cy="499402"/>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08" name="Google Shape;408;p31"/>
          <p:cNvSpPr/>
          <p:nvPr/>
        </p:nvSpPr>
        <p:spPr>
          <a:xfrm>
            <a:off x="7017305" y="2946054"/>
            <a:ext cx="968460" cy="499400"/>
          </a:xfrm>
          <a:prstGeom prst="rect">
            <a:avLst/>
          </a:prstGeom>
          <a:blipFill rotWithShape="1">
            <a:blip r:embed="rId13">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409" name="Google Shape;409;p31"/>
          <p:cNvCxnSpPr>
            <a:stCxn id="406" idx="0"/>
            <a:endCxn id="405" idx="2"/>
          </p:cNvCxnSpPr>
          <p:nvPr/>
        </p:nvCxnSpPr>
        <p:spPr>
          <a:xfrm flipH="1" rot="10800000">
            <a:off x="6835664" y="4151652"/>
            <a:ext cx="666000" cy="210900"/>
          </a:xfrm>
          <a:prstGeom prst="straightConnector1">
            <a:avLst/>
          </a:prstGeom>
          <a:noFill/>
          <a:ln cap="flat" cmpd="sng" w="9525">
            <a:solidFill>
              <a:schemeClr val="dk1"/>
            </a:solidFill>
            <a:prstDash val="solid"/>
            <a:round/>
            <a:headEnd len="sm" w="sm" type="none"/>
            <a:tailEnd len="med" w="med" type="triangle"/>
          </a:ln>
        </p:spPr>
      </p:cxnSp>
      <p:cxnSp>
        <p:nvCxnSpPr>
          <p:cNvPr id="410" name="Google Shape;410;p31"/>
          <p:cNvCxnSpPr>
            <a:stCxn id="407" idx="0"/>
            <a:endCxn id="405" idx="2"/>
          </p:cNvCxnSpPr>
          <p:nvPr/>
        </p:nvCxnSpPr>
        <p:spPr>
          <a:xfrm rot="10800000">
            <a:off x="7501485" y="4151652"/>
            <a:ext cx="675300" cy="210900"/>
          </a:xfrm>
          <a:prstGeom prst="straightConnector1">
            <a:avLst/>
          </a:prstGeom>
          <a:noFill/>
          <a:ln cap="flat" cmpd="sng" w="9525">
            <a:solidFill>
              <a:schemeClr val="dk1"/>
            </a:solidFill>
            <a:prstDash val="solid"/>
            <a:round/>
            <a:headEnd len="sm" w="sm" type="none"/>
            <a:tailEnd len="med" w="med" type="triangle"/>
          </a:ln>
        </p:spPr>
      </p:cxnSp>
      <p:cxnSp>
        <p:nvCxnSpPr>
          <p:cNvPr id="411" name="Google Shape;411;p31"/>
          <p:cNvCxnSpPr>
            <a:stCxn id="405" idx="0"/>
            <a:endCxn id="408" idx="2"/>
          </p:cNvCxnSpPr>
          <p:nvPr/>
        </p:nvCxnSpPr>
        <p:spPr>
          <a:xfrm rot="10800000">
            <a:off x="7501535" y="3445434"/>
            <a:ext cx="0" cy="206700"/>
          </a:xfrm>
          <a:prstGeom prst="straightConnector1">
            <a:avLst/>
          </a:prstGeom>
          <a:noFill/>
          <a:ln cap="flat" cmpd="sng" w="9525">
            <a:solidFill>
              <a:schemeClr val="dk1"/>
            </a:solidFill>
            <a:prstDash val="solid"/>
            <a:round/>
            <a:headEnd len="sm" w="sm" type="none"/>
            <a:tailEnd len="med" w="med" type="triangle"/>
          </a:ln>
        </p:spPr>
      </p:cxnSp>
      <p:sp>
        <p:nvSpPr>
          <p:cNvPr id="412" name="Google Shape;412;p31"/>
          <p:cNvSpPr/>
          <p:nvPr/>
        </p:nvSpPr>
        <p:spPr>
          <a:xfrm>
            <a:off x="977571" y="1178027"/>
            <a:ext cx="968460" cy="499400"/>
          </a:xfrm>
          <a:prstGeom prst="rect">
            <a:avLst/>
          </a:prstGeom>
          <a:blipFill rotWithShape="1">
            <a:blip r:embed="rId14">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13" name="Google Shape;413;p31"/>
          <p:cNvSpPr/>
          <p:nvPr/>
        </p:nvSpPr>
        <p:spPr>
          <a:xfrm>
            <a:off x="3659813" y="1178027"/>
            <a:ext cx="968460" cy="499400"/>
          </a:xfrm>
          <a:prstGeom prst="rect">
            <a:avLst/>
          </a:prstGeom>
          <a:blipFill rotWithShape="1">
            <a:blip r:embed="rId15">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14" name="Google Shape;414;p31"/>
          <p:cNvSpPr/>
          <p:nvPr/>
        </p:nvSpPr>
        <p:spPr>
          <a:xfrm>
            <a:off x="7017305" y="1178027"/>
            <a:ext cx="968460" cy="499400"/>
          </a:xfrm>
          <a:prstGeom prst="rect">
            <a:avLst/>
          </a:prstGeom>
          <a:blipFill rotWithShape="1">
            <a:blip r:embed="rId16">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15" name="Google Shape;415;p31"/>
          <p:cNvSpPr/>
          <p:nvPr/>
        </p:nvSpPr>
        <p:spPr>
          <a:xfrm>
            <a:off x="3185029" y="2048366"/>
            <a:ext cx="1918027" cy="499401"/>
          </a:xfrm>
          <a:prstGeom prst="rect">
            <a:avLst/>
          </a:prstGeom>
          <a:solidFill>
            <a:srgbClr val="FFC000"/>
          </a:solidFill>
          <a:ln cap="flat" cmpd="sng" w="25400">
            <a:solidFill>
              <a:srgbClr val="464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400" u="none" cap="none" strike="noStrike">
                <a:solidFill>
                  <a:schemeClr val="lt1"/>
                </a:solidFill>
                <a:latin typeface="Arial"/>
                <a:ea typeface="Arial"/>
                <a:cs typeface="Arial"/>
                <a:sym typeface="Arial"/>
              </a:rPr>
              <a:t>Softmax</a:t>
            </a:r>
            <a:endParaRPr b="0" i="0" sz="2400" u="none" cap="none" strike="noStrike">
              <a:solidFill>
                <a:schemeClr val="lt1"/>
              </a:solidFill>
              <a:latin typeface="Arial"/>
              <a:ea typeface="Arial"/>
              <a:cs typeface="Arial"/>
              <a:sym typeface="Arial"/>
            </a:endParaRPr>
          </a:p>
        </p:txBody>
      </p:sp>
      <p:cxnSp>
        <p:nvCxnSpPr>
          <p:cNvPr id="416" name="Google Shape;416;p31"/>
          <p:cNvCxnSpPr>
            <a:stCxn id="393" idx="0"/>
            <a:endCxn id="415" idx="2"/>
          </p:cNvCxnSpPr>
          <p:nvPr/>
        </p:nvCxnSpPr>
        <p:spPr>
          <a:xfrm flipH="1" rot="10800000">
            <a:off x="1461801" y="2547656"/>
            <a:ext cx="2682300" cy="398400"/>
          </a:xfrm>
          <a:prstGeom prst="straightConnector1">
            <a:avLst/>
          </a:prstGeom>
          <a:noFill/>
          <a:ln cap="flat" cmpd="sng" w="9525">
            <a:solidFill>
              <a:schemeClr val="dk1"/>
            </a:solidFill>
            <a:prstDash val="solid"/>
            <a:round/>
            <a:headEnd len="sm" w="sm" type="none"/>
            <a:tailEnd len="med" w="med" type="triangle"/>
          </a:ln>
        </p:spPr>
      </p:cxnSp>
      <p:cxnSp>
        <p:nvCxnSpPr>
          <p:cNvPr id="417" name="Google Shape;417;p31"/>
          <p:cNvCxnSpPr>
            <a:stCxn id="401" idx="0"/>
            <a:endCxn id="415" idx="2"/>
          </p:cNvCxnSpPr>
          <p:nvPr/>
        </p:nvCxnSpPr>
        <p:spPr>
          <a:xfrm rot="10800000">
            <a:off x="4144043" y="2547655"/>
            <a:ext cx="0" cy="398400"/>
          </a:xfrm>
          <a:prstGeom prst="straightConnector1">
            <a:avLst/>
          </a:prstGeom>
          <a:noFill/>
          <a:ln cap="flat" cmpd="sng" w="9525">
            <a:solidFill>
              <a:schemeClr val="dk1"/>
            </a:solidFill>
            <a:prstDash val="solid"/>
            <a:round/>
            <a:headEnd len="sm" w="sm" type="none"/>
            <a:tailEnd len="med" w="med" type="triangle"/>
          </a:ln>
        </p:spPr>
      </p:cxnSp>
      <p:cxnSp>
        <p:nvCxnSpPr>
          <p:cNvPr id="418" name="Google Shape;418;p31"/>
          <p:cNvCxnSpPr>
            <a:stCxn id="408" idx="0"/>
            <a:endCxn id="415" idx="2"/>
          </p:cNvCxnSpPr>
          <p:nvPr/>
        </p:nvCxnSpPr>
        <p:spPr>
          <a:xfrm rot="10800000">
            <a:off x="4143935" y="2547654"/>
            <a:ext cx="3357600" cy="398400"/>
          </a:xfrm>
          <a:prstGeom prst="straightConnector1">
            <a:avLst/>
          </a:prstGeom>
          <a:noFill/>
          <a:ln cap="flat" cmpd="sng" w="9525">
            <a:solidFill>
              <a:schemeClr val="dk1"/>
            </a:solidFill>
            <a:prstDash val="solid"/>
            <a:round/>
            <a:headEnd len="sm" w="sm" type="none"/>
            <a:tailEnd len="med" w="med" type="triangle"/>
          </a:ln>
        </p:spPr>
      </p:cxnSp>
      <p:cxnSp>
        <p:nvCxnSpPr>
          <p:cNvPr id="419" name="Google Shape;419;p31"/>
          <p:cNvCxnSpPr>
            <a:stCxn id="415" idx="0"/>
            <a:endCxn id="413" idx="2"/>
          </p:cNvCxnSpPr>
          <p:nvPr/>
        </p:nvCxnSpPr>
        <p:spPr>
          <a:xfrm rot="10800000">
            <a:off x="4144042" y="1677566"/>
            <a:ext cx="0" cy="370800"/>
          </a:xfrm>
          <a:prstGeom prst="straightConnector1">
            <a:avLst/>
          </a:prstGeom>
          <a:noFill/>
          <a:ln cap="flat" cmpd="sng" w="9525">
            <a:solidFill>
              <a:schemeClr val="dk1"/>
            </a:solidFill>
            <a:prstDash val="solid"/>
            <a:round/>
            <a:headEnd len="sm" w="sm" type="none"/>
            <a:tailEnd len="med" w="med" type="triangle"/>
          </a:ln>
        </p:spPr>
      </p:cxnSp>
      <p:cxnSp>
        <p:nvCxnSpPr>
          <p:cNvPr id="420" name="Google Shape;420;p31"/>
          <p:cNvCxnSpPr>
            <a:stCxn id="415" idx="0"/>
            <a:endCxn id="414" idx="2"/>
          </p:cNvCxnSpPr>
          <p:nvPr/>
        </p:nvCxnSpPr>
        <p:spPr>
          <a:xfrm flipH="1" rot="10800000">
            <a:off x="4144042" y="1677566"/>
            <a:ext cx="3357600" cy="370800"/>
          </a:xfrm>
          <a:prstGeom prst="straightConnector1">
            <a:avLst/>
          </a:prstGeom>
          <a:noFill/>
          <a:ln cap="flat" cmpd="sng" w="9525">
            <a:solidFill>
              <a:schemeClr val="dk1"/>
            </a:solidFill>
            <a:prstDash val="solid"/>
            <a:round/>
            <a:headEnd len="sm" w="sm" type="none"/>
            <a:tailEnd len="med" w="med" type="triangle"/>
          </a:ln>
        </p:spPr>
      </p:cxnSp>
      <p:cxnSp>
        <p:nvCxnSpPr>
          <p:cNvPr id="421" name="Google Shape;421;p31"/>
          <p:cNvCxnSpPr>
            <a:stCxn id="415" idx="0"/>
            <a:endCxn id="412" idx="2"/>
          </p:cNvCxnSpPr>
          <p:nvPr/>
        </p:nvCxnSpPr>
        <p:spPr>
          <a:xfrm rot="10800000">
            <a:off x="1461742" y="1677566"/>
            <a:ext cx="2682300" cy="370800"/>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4"/>
          <p:cNvSpPr txBox="1"/>
          <p:nvPr>
            <p:ph type="ctrTitle"/>
          </p:nvPr>
        </p:nvSpPr>
        <p:spPr>
          <a:xfrm>
            <a:off x="671258" y="990800"/>
            <a:ext cx="7801500" cy="1730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800"/>
              <a:buNone/>
            </a:pPr>
            <a:r>
              <a:rPr b="1" lang="en-US">
                <a:latin typeface="Times New Roman"/>
                <a:ea typeface="Times New Roman"/>
                <a:cs typeface="Times New Roman"/>
                <a:sym typeface="Times New Roman"/>
              </a:rPr>
              <a:t>CIS 700-004: Lecture 10W</a:t>
            </a:r>
            <a:endParaRPr b="1">
              <a:latin typeface="Times New Roman"/>
              <a:ea typeface="Times New Roman"/>
              <a:cs typeface="Times New Roman"/>
              <a:sym typeface="Times New Roman"/>
            </a:endParaRPr>
          </a:p>
        </p:txBody>
      </p:sp>
      <p:sp>
        <p:nvSpPr>
          <p:cNvPr id="65" name="Google Shape;65;p14"/>
          <p:cNvSpPr txBox="1"/>
          <p:nvPr>
            <p:ph idx="1" type="subTitle"/>
          </p:nvPr>
        </p:nvSpPr>
        <p:spPr>
          <a:xfrm>
            <a:off x="671250" y="3174876"/>
            <a:ext cx="7801500" cy="79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100"/>
              <a:buNone/>
            </a:pPr>
            <a:r>
              <a:rPr lang="en-US">
                <a:latin typeface="Times New Roman"/>
                <a:ea typeface="Times New Roman"/>
                <a:cs typeface="Times New Roman"/>
                <a:sym typeface="Times New Roman"/>
              </a:rPr>
              <a:t>Attention and Transformers</a:t>
            </a:r>
            <a:endParaRPr>
              <a:latin typeface="Times New Roman"/>
              <a:ea typeface="Times New Roman"/>
              <a:cs typeface="Times New Roman"/>
              <a:sym typeface="Times New Roman"/>
            </a:endParaRPr>
          </a:p>
          <a:p>
            <a:pPr indent="0" lvl="0" marL="0" rtl="0" algn="ctr">
              <a:lnSpc>
                <a:spcPct val="100000"/>
              </a:lnSpc>
              <a:spcBef>
                <a:spcPts val="0"/>
              </a:spcBef>
              <a:spcAft>
                <a:spcPts val="0"/>
              </a:spcAft>
              <a:buSzPts val="2100"/>
              <a:buNone/>
            </a:pPr>
            <a:r>
              <a:rPr lang="en-US">
                <a:latin typeface="Times New Roman"/>
                <a:ea typeface="Times New Roman"/>
                <a:cs typeface="Times New Roman"/>
                <a:sym typeface="Times New Roman"/>
              </a:rPr>
              <a:t>03/20/19</a:t>
            </a:r>
            <a:endParaRPr>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Google Shape;426;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We’ll call this the attention module.</a:t>
            </a:r>
            <a:endParaRPr/>
          </a:p>
        </p:txBody>
      </p:sp>
      <p:sp>
        <p:nvSpPr>
          <p:cNvPr id="427" name="Google Shape;427;p32"/>
          <p:cNvSpPr/>
          <p:nvPr/>
        </p:nvSpPr>
        <p:spPr>
          <a:xfrm>
            <a:off x="311700" y="4362554"/>
            <a:ext cx="968460" cy="499401"/>
          </a:xfrm>
          <a:prstGeom prst="rect">
            <a:avLst/>
          </a:prstGeom>
          <a:blipFill rotWithShape="1">
            <a:blip r:embed="rId3">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28" name="Google Shape;428;p32"/>
          <p:cNvSpPr/>
          <p:nvPr/>
        </p:nvSpPr>
        <p:spPr>
          <a:xfrm>
            <a:off x="1652821" y="4362554"/>
            <a:ext cx="968460" cy="499402"/>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29" name="Google Shape;429;p32"/>
          <p:cNvSpPr/>
          <p:nvPr/>
        </p:nvSpPr>
        <p:spPr>
          <a:xfrm>
            <a:off x="2993942" y="4362553"/>
            <a:ext cx="968460" cy="499401"/>
          </a:xfrm>
          <a:prstGeom prst="rect">
            <a:avLst/>
          </a:prstGeom>
          <a:blipFill rotWithShape="1">
            <a:blip r:embed="rId3">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30" name="Google Shape;430;p32"/>
          <p:cNvSpPr/>
          <p:nvPr/>
        </p:nvSpPr>
        <p:spPr>
          <a:xfrm>
            <a:off x="4335063" y="4362553"/>
            <a:ext cx="968460" cy="499402"/>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31" name="Google Shape;431;p32"/>
          <p:cNvSpPr/>
          <p:nvPr/>
        </p:nvSpPr>
        <p:spPr>
          <a:xfrm>
            <a:off x="6351434" y="4362552"/>
            <a:ext cx="968460" cy="499401"/>
          </a:xfrm>
          <a:prstGeom prst="rect">
            <a:avLst/>
          </a:prstGeom>
          <a:blipFill rotWithShape="1">
            <a:blip r:embed="rId6">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32" name="Google Shape;432;p32"/>
          <p:cNvSpPr/>
          <p:nvPr/>
        </p:nvSpPr>
        <p:spPr>
          <a:xfrm>
            <a:off x="7692555" y="4362552"/>
            <a:ext cx="968460" cy="499402"/>
          </a:xfrm>
          <a:prstGeom prst="rect">
            <a:avLst/>
          </a:prstGeom>
          <a:blipFill rotWithShape="1">
            <a:blip r:embed="rId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33" name="Google Shape;433;p32"/>
          <p:cNvSpPr/>
          <p:nvPr/>
        </p:nvSpPr>
        <p:spPr>
          <a:xfrm>
            <a:off x="977571" y="1178027"/>
            <a:ext cx="968460" cy="499400"/>
          </a:xfrm>
          <a:prstGeom prst="rect">
            <a:avLst/>
          </a:prstGeom>
          <a:blipFill rotWithShape="1">
            <a:blip r:embed="rId8">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34" name="Google Shape;434;p32"/>
          <p:cNvSpPr/>
          <p:nvPr/>
        </p:nvSpPr>
        <p:spPr>
          <a:xfrm>
            <a:off x="3659813" y="1178027"/>
            <a:ext cx="968460" cy="499400"/>
          </a:xfrm>
          <a:prstGeom prst="rect">
            <a:avLst/>
          </a:prstGeom>
          <a:blipFill rotWithShape="1">
            <a:blip r:embed="rId9">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35" name="Google Shape;435;p32"/>
          <p:cNvSpPr/>
          <p:nvPr/>
        </p:nvSpPr>
        <p:spPr>
          <a:xfrm>
            <a:off x="7017305" y="1178027"/>
            <a:ext cx="968460" cy="499400"/>
          </a:xfrm>
          <a:prstGeom prst="rect">
            <a:avLst/>
          </a:prstGeom>
          <a:blipFill rotWithShape="1">
            <a:blip r:embed="rId10">
              <a:alphaModFix/>
            </a:blip>
            <a:stretch>
              <a:fillRect b="-6975"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36" name="Google Shape;436;p32"/>
          <p:cNvSpPr/>
          <p:nvPr/>
        </p:nvSpPr>
        <p:spPr>
          <a:xfrm>
            <a:off x="1530317" y="2004356"/>
            <a:ext cx="5227451" cy="2031265"/>
          </a:xfrm>
          <a:prstGeom prst="rect">
            <a:avLst/>
          </a:prstGeom>
          <a:solidFill>
            <a:srgbClr val="FFC000"/>
          </a:solidFill>
          <a:ln cap="flat" cmpd="sng" w="25400">
            <a:solidFill>
              <a:srgbClr val="464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7200" u="none" cap="none" strike="noStrike">
                <a:solidFill>
                  <a:schemeClr val="lt1"/>
                </a:solidFill>
                <a:latin typeface="Arial"/>
                <a:ea typeface="Arial"/>
                <a:cs typeface="Arial"/>
                <a:sym typeface="Arial"/>
              </a:rPr>
              <a:t>Attention</a:t>
            </a:r>
            <a:endParaRPr/>
          </a:p>
        </p:txBody>
      </p:sp>
      <p:cxnSp>
        <p:nvCxnSpPr>
          <p:cNvPr id="437" name="Google Shape;437;p32"/>
          <p:cNvCxnSpPr>
            <a:stCxn id="427" idx="0"/>
            <a:endCxn id="436" idx="2"/>
          </p:cNvCxnSpPr>
          <p:nvPr/>
        </p:nvCxnSpPr>
        <p:spPr>
          <a:xfrm flipH="1" rot="10800000">
            <a:off x="795930" y="4035554"/>
            <a:ext cx="3348000" cy="327000"/>
          </a:xfrm>
          <a:prstGeom prst="straightConnector1">
            <a:avLst/>
          </a:prstGeom>
          <a:noFill/>
          <a:ln cap="flat" cmpd="sng" w="9525">
            <a:solidFill>
              <a:schemeClr val="dk1"/>
            </a:solidFill>
            <a:prstDash val="solid"/>
            <a:round/>
            <a:headEnd len="sm" w="sm" type="none"/>
            <a:tailEnd len="med" w="med" type="triangle"/>
          </a:ln>
        </p:spPr>
      </p:cxnSp>
      <p:cxnSp>
        <p:nvCxnSpPr>
          <p:cNvPr id="438" name="Google Shape;438;p32"/>
          <p:cNvCxnSpPr>
            <a:stCxn id="428" idx="0"/>
            <a:endCxn id="436" idx="2"/>
          </p:cNvCxnSpPr>
          <p:nvPr/>
        </p:nvCxnSpPr>
        <p:spPr>
          <a:xfrm flipH="1" rot="10800000">
            <a:off x="2137051" y="4035554"/>
            <a:ext cx="2007000" cy="327000"/>
          </a:xfrm>
          <a:prstGeom prst="straightConnector1">
            <a:avLst/>
          </a:prstGeom>
          <a:noFill/>
          <a:ln cap="flat" cmpd="sng" w="9525">
            <a:solidFill>
              <a:schemeClr val="dk1"/>
            </a:solidFill>
            <a:prstDash val="solid"/>
            <a:round/>
            <a:headEnd len="sm" w="sm" type="none"/>
            <a:tailEnd len="med" w="med" type="triangle"/>
          </a:ln>
        </p:spPr>
      </p:cxnSp>
      <p:cxnSp>
        <p:nvCxnSpPr>
          <p:cNvPr id="439" name="Google Shape;439;p32"/>
          <p:cNvCxnSpPr>
            <a:stCxn id="429" idx="0"/>
            <a:endCxn id="436" idx="2"/>
          </p:cNvCxnSpPr>
          <p:nvPr/>
        </p:nvCxnSpPr>
        <p:spPr>
          <a:xfrm flipH="1" rot="10800000">
            <a:off x="3478172" y="4035553"/>
            <a:ext cx="666000" cy="327000"/>
          </a:xfrm>
          <a:prstGeom prst="straightConnector1">
            <a:avLst/>
          </a:prstGeom>
          <a:noFill/>
          <a:ln cap="flat" cmpd="sng" w="9525">
            <a:solidFill>
              <a:schemeClr val="dk1"/>
            </a:solidFill>
            <a:prstDash val="solid"/>
            <a:round/>
            <a:headEnd len="sm" w="sm" type="none"/>
            <a:tailEnd len="med" w="med" type="triangle"/>
          </a:ln>
        </p:spPr>
      </p:cxnSp>
      <p:cxnSp>
        <p:nvCxnSpPr>
          <p:cNvPr id="440" name="Google Shape;440;p32"/>
          <p:cNvCxnSpPr>
            <a:stCxn id="430" idx="0"/>
            <a:endCxn id="436" idx="2"/>
          </p:cNvCxnSpPr>
          <p:nvPr/>
        </p:nvCxnSpPr>
        <p:spPr>
          <a:xfrm rot="10800000">
            <a:off x="4143993" y="4035553"/>
            <a:ext cx="675300" cy="327000"/>
          </a:xfrm>
          <a:prstGeom prst="straightConnector1">
            <a:avLst/>
          </a:prstGeom>
          <a:noFill/>
          <a:ln cap="flat" cmpd="sng" w="9525">
            <a:solidFill>
              <a:schemeClr val="dk1"/>
            </a:solidFill>
            <a:prstDash val="solid"/>
            <a:round/>
            <a:headEnd len="sm" w="sm" type="none"/>
            <a:tailEnd len="med" w="med" type="triangle"/>
          </a:ln>
        </p:spPr>
      </p:cxnSp>
      <p:cxnSp>
        <p:nvCxnSpPr>
          <p:cNvPr id="441" name="Google Shape;441;p32"/>
          <p:cNvCxnSpPr>
            <a:stCxn id="431" idx="0"/>
            <a:endCxn id="436" idx="2"/>
          </p:cNvCxnSpPr>
          <p:nvPr/>
        </p:nvCxnSpPr>
        <p:spPr>
          <a:xfrm rot="10800000">
            <a:off x="4144064" y="4035552"/>
            <a:ext cx="2691600" cy="327000"/>
          </a:xfrm>
          <a:prstGeom prst="straightConnector1">
            <a:avLst/>
          </a:prstGeom>
          <a:noFill/>
          <a:ln cap="flat" cmpd="sng" w="9525">
            <a:solidFill>
              <a:schemeClr val="dk1"/>
            </a:solidFill>
            <a:prstDash val="solid"/>
            <a:round/>
            <a:headEnd len="sm" w="sm" type="none"/>
            <a:tailEnd len="med" w="med" type="triangle"/>
          </a:ln>
        </p:spPr>
      </p:cxnSp>
      <p:cxnSp>
        <p:nvCxnSpPr>
          <p:cNvPr id="442" name="Google Shape;442;p32"/>
          <p:cNvCxnSpPr>
            <a:stCxn id="432" idx="0"/>
            <a:endCxn id="436" idx="2"/>
          </p:cNvCxnSpPr>
          <p:nvPr/>
        </p:nvCxnSpPr>
        <p:spPr>
          <a:xfrm rot="10800000">
            <a:off x="4144185" y="4035552"/>
            <a:ext cx="4032600" cy="327000"/>
          </a:xfrm>
          <a:prstGeom prst="straightConnector1">
            <a:avLst/>
          </a:prstGeom>
          <a:noFill/>
          <a:ln cap="flat" cmpd="sng" w="9525">
            <a:solidFill>
              <a:schemeClr val="dk1"/>
            </a:solidFill>
            <a:prstDash val="solid"/>
            <a:round/>
            <a:headEnd len="sm" w="sm" type="none"/>
            <a:tailEnd len="med" w="med" type="triangle"/>
          </a:ln>
        </p:spPr>
      </p:cxnSp>
      <p:cxnSp>
        <p:nvCxnSpPr>
          <p:cNvPr id="443" name="Google Shape;443;p32"/>
          <p:cNvCxnSpPr>
            <a:stCxn id="436" idx="0"/>
            <a:endCxn id="433" idx="2"/>
          </p:cNvCxnSpPr>
          <p:nvPr/>
        </p:nvCxnSpPr>
        <p:spPr>
          <a:xfrm rot="10800000">
            <a:off x="1461742" y="1677356"/>
            <a:ext cx="2682300" cy="327000"/>
          </a:xfrm>
          <a:prstGeom prst="straightConnector1">
            <a:avLst/>
          </a:prstGeom>
          <a:noFill/>
          <a:ln cap="flat" cmpd="sng" w="9525">
            <a:solidFill>
              <a:schemeClr val="dk1"/>
            </a:solidFill>
            <a:prstDash val="solid"/>
            <a:round/>
            <a:headEnd len="sm" w="sm" type="none"/>
            <a:tailEnd len="med" w="med" type="triangle"/>
          </a:ln>
        </p:spPr>
      </p:cxnSp>
      <p:cxnSp>
        <p:nvCxnSpPr>
          <p:cNvPr id="444" name="Google Shape;444;p32"/>
          <p:cNvCxnSpPr>
            <a:stCxn id="436" idx="0"/>
            <a:endCxn id="434" idx="2"/>
          </p:cNvCxnSpPr>
          <p:nvPr/>
        </p:nvCxnSpPr>
        <p:spPr>
          <a:xfrm rot="10800000">
            <a:off x="4144042" y="1677356"/>
            <a:ext cx="0" cy="327000"/>
          </a:xfrm>
          <a:prstGeom prst="straightConnector1">
            <a:avLst/>
          </a:prstGeom>
          <a:noFill/>
          <a:ln cap="flat" cmpd="sng" w="9525">
            <a:solidFill>
              <a:schemeClr val="dk1"/>
            </a:solidFill>
            <a:prstDash val="solid"/>
            <a:round/>
            <a:headEnd len="sm" w="sm" type="none"/>
            <a:tailEnd len="med" w="med" type="triangle"/>
          </a:ln>
        </p:spPr>
      </p:cxnSp>
      <p:cxnSp>
        <p:nvCxnSpPr>
          <p:cNvPr id="445" name="Google Shape;445;p32"/>
          <p:cNvCxnSpPr>
            <a:stCxn id="436" idx="0"/>
            <a:endCxn id="435" idx="2"/>
          </p:cNvCxnSpPr>
          <p:nvPr/>
        </p:nvCxnSpPr>
        <p:spPr>
          <a:xfrm flipH="1" rot="10800000">
            <a:off x="4144042" y="1677356"/>
            <a:ext cx="3357600" cy="327000"/>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9" name="Shape 449"/>
        <p:cNvGrpSpPr/>
        <p:nvPr/>
      </p:nvGrpSpPr>
      <p:grpSpPr>
        <a:xfrm>
          <a:off x="0" y="0"/>
          <a:ext cx="0" cy="0"/>
          <a:chOff x="0" y="0"/>
          <a:chExt cx="0" cy="0"/>
        </a:xfrm>
      </p:grpSpPr>
      <p:sp>
        <p:nvSpPr>
          <p:cNvPr id="450" name="Google Shape;450;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The attention module gives us a weight for each input.</a:t>
            </a:r>
            <a:endParaRPr/>
          </a:p>
        </p:txBody>
      </p:sp>
      <p:sp>
        <p:nvSpPr>
          <p:cNvPr id="451" name="Google Shape;451;p33"/>
          <p:cNvSpPr/>
          <p:nvPr/>
        </p:nvSpPr>
        <p:spPr>
          <a:xfrm>
            <a:off x="731520" y="437899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52" name="Google Shape;452;p33"/>
          <p:cNvSpPr/>
          <p:nvPr/>
        </p:nvSpPr>
        <p:spPr>
          <a:xfrm>
            <a:off x="2431366" y="437899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53" name="Google Shape;453;p33"/>
          <p:cNvSpPr/>
          <p:nvPr/>
        </p:nvSpPr>
        <p:spPr>
          <a:xfrm>
            <a:off x="4131212" y="437899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54" name="Google Shape;454;p33"/>
          <p:cNvSpPr/>
          <p:nvPr/>
        </p:nvSpPr>
        <p:spPr>
          <a:xfrm>
            <a:off x="5831058" y="437899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55" name="Google Shape;455;p33"/>
          <p:cNvSpPr/>
          <p:nvPr/>
        </p:nvSpPr>
        <p:spPr>
          <a:xfrm>
            <a:off x="7530904" y="437899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56" name="Google Shape;456;p33"/>
          <p:cNvSpPr/>
          <p:nvPr/>
        </p:nvSpPr>
        <p:spPr>
          <a:xfrm>
            <a:off x="729182" y="3942160"/>
            <a:ext cx="1111347"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57" name="Google Shape;457;p33"/>
          <p:cNvSpPr/>
          <p:nvPr/>
        </p:nvSpPr>
        <p:spPr>
          <a:xfrm>
            <a:off x="2430197" y="3942160"/>
            <a:ext cx="1111347"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58" name="Google Shape;458;p33"/>
          <p:cNvSpPr/>
          <p:nvPr/>
        </p:nvSpPr>
        <p:spPr>
          <a:xfrm>
            <a:off x="4131211" y="3929644"/>
            <a:ext cx="1111347"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59" name="Google Shape;459;p33"/>
          <p:cNvSpPr/>
          <p:nvPr/>
        </p:nvSpPr>
        <p:spPr>
          <a:xfrm>
            <a:off x="5831058" y="3949089"/>
            <a:ext cx="1111347"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60" name="Google Shape;460;p33"/>
          <p:cNvSpPr/>
          <p:nvPr/>
        </p:nvSpPr>
        <p:spPr>
          <a:xfrm>
            <a:off x="7530904" y="3949089"/>
            <a:ext cx="1111347"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61" name="Google Shape;461;p33"/>
          <p:cNvSpPr/>
          <p:nvPr/>
        </p:nvSpPr>
        <p:spPr>
          <a:xfrm>
            <a:off x="729182" y="1677567"/>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62" name="Google Shape;462;p33"/>
          <p:cNvSpPr/>
          <p:nvPr/>
        </p:nvSpPr>
        <p:spPr>
          <a:xfrm>
            <a:off x="62149" y="1686278"/>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463" name="Google Shape;463;p33"/>
          <p:cNvCxnSpPr/>
          <p:nvPr/>
        </p:nvCxnSpPr>
        <p:spPr>
          <a:xfrm flipH="1" rot="10800000">
            <a:off x="474793" y="1862349"/>
            <a:ext cx="295419" cy="3002"/>
          </a:xfrm>
          <a:prstGeom prst="straightConnector1">
            <a:avLst/>
          </a:prstGeom>
          <a:noFill/>
          <a:ln cap="flat" cmpd="sng" w="9525">
            <a:solidFill>
              <a:schemeClr val="dk1"/>
            </a:solidFill>
            <a:prstDash val="solid"/>
            <a:round/>
            <a:headEnd len="sm" w="sm" type="none"/>
            <a:tailEnd len="med" w="med" type="triangle"/>
          </a:ln>
        </p:spPr>
      </p:cxnSp>
      <p:sp>
        <p:nvSpPr>
          <p:cNvPr id="464" name="Google Shape;464;p33"/>
          <p:cNvSpPr/>
          <p:nvPr/>
        </p:nvSpPr>
        <p:spPr>
          <a:xfrm>
            <a:off x="723836" y="3432398"/>
            <a:ext cx="7918415" cy="413186"/>
          </a:xfrm>
          <a:prstGeom prst="rect">
            <a:avLst/>
          </a:prstGeom>
          <a:solidFill>
            <a:srgbClr val="FFC000"/>
          </a:solidFill>
          <a:ln cap="flat" cmpd="sng" w="25400">
            <a:solidFill>
              <a:srgbClr val="464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Attention for output timestep 1</a:t>
            </a:r>
            <a:endParaRPr/>
          </a:p>
        </p:txBody>
      </p:sp>
      <p:sp>
        <p:nvSpPr>
          <p:cNvPr id="465" name="Google Shape;465;p33"/>
          <p:cNvSpPr/>
          <p:nvPr/>
        </p:nvSpPr>
        <p:spPr>
          <a:xfrm>
            <a:off x="723836" y="2992090"/>
            <a:ext cx="1111347"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66" name="Google Shape;466;p33"/>
          <p:cNvSpPr/>
          <p:nvPr/>
        </p:nvSpPr>
        <p:spPr>
          <a:xfrm>
            <a:off x="2430196" y="2992090"/>
            <a:ext cx="1111347"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67" name="Google Shape;467;p33"/>
          <p:cNvSpPr/>
          <p:nvPr/>
        </p:nvSpPr>
        <p:spPr>
          <a:xfrm>
            <a:off x="4131211" y="2992090"/>
            <a:ext cx="1111347"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68" name="Google Shape;468;p33"/>
          <p:cNvSpPr/>
          <p:nvPr/>
        </p:nvSpPr>
        <p:spPr>
          <a:xfrm>
            <a:off x="5831058" y="2992090"/>
            <a:ext cx="1111347"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69" name="Google Shape;469;p33"/>
          <p:cNvSpPr/>
          <p:nvPr/>
        </p:nvSpPr>
        <p:spPr>
          <a:xfrm>
            <a:off x="7530903" y="2997441"/>
            <a:ext cx="1111347"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3" name="Shape 473"/>
        <p:cNvGrpSpPr/>
        <p:nvPr/>
      </p:nvGrpSpPr>
      <p:grpSpPr>
        <a:xfrm>
          <a:off x="0" y="0"/>
          <a:ext cx="0" cy="0"/>
          <a:chOff x="0" y="0"/>
          <a:chExt cx="0" cy="0"/>
        </a:xfrm>
      </p:grpSpPr>
      <p:sp>
        <p:nvSpPr>
          <p:cNvPr id="474" name="Google Shape;474;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800"/>
              <a:t>The context vector is a weighted sum of the hidden encodings.</a:t>
            </a:r>
            <a:endParaRPr/>
          </a:p>
        </p:txBody>
      </p:sp>
      <p:sp>
        <p:nvSpPr>
          <p:cNvPr id="475" name="Google Shape;475;p34"/>
          <p:cNvSpPr/>
          <p:nvPr/>
        </p:nvSpPr>
        <p:spPr>
          <a:xfrm>
            <a:off x="731520" y="437899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76" name="Google Shape;476;p34"/>
          <p:cNvSpPr/>
          <p:nvPr/>
        </p:nvSpPr>
        <p:spPr>
          <a:xfrm>
            <a:off x="2431366" y="437899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77" name="Google Shape;477;p34"/>
          <p:cNvSpPr/>
          <p:nvPr/>
        </p:nvSpPr>
        <p:spPr>
          <a:xfrm>
            <a:off x="4131212" y="437899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78" name="Google Shape;478;p34"/>
          <p:cNvSpPr/>
          <p:nvPr/>
        </p:nvSpPr>
        <p:spPr>
          <a:xfrm>
            <a:off x="5831058" y="437899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79" name="Google Shape;479;p34"/>
          <p:cNvSpPr/>
          <p:nvPr/>
        </p:nvSpPr>
        <p:spPr>
          <a:xfrm>
            <a:off x="7530904" y="437899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80" name="Google Shape;480;p34"/>
          <p:cNvSpPr/>
          <p:nvPr/>
        </p:nvSpPr>
        <p:spPr>
          <a:xfrm>
            <a:off x="729182" y="3942160"/>
            <a:ext cx="1111347"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81" name="Google Shape;481;p34"/>
          <p:cNvSpPr/>
          <p:nvPr/>
        </p:nvSpPr>
        <p:spPr>
          <a:xfrm>
            <a:off x="2430197" y="3942160"/>
            <a:ext cx="1111347"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82" name="Google Shape;482;p34"/>
          <p:cNvSpPr/>
          <p:nvPr/>
        </p:nvSpPr>
        <p:spPr>
          <a:xfrm>
            <a:off x="4131211" y="3929644"/>
            <a:ext cx="1111347"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83" name="Google Shape;483;p34"/>
          <p:cNvSpPr/>
          <p:nvPr/>
        </p:nvSpPr>
        <p:spPr>
          <a:xfrm>
            <a:off x="5831058" y="3949089"/>
            <a:ext cx="1111347"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84" name="Google Shape;484;p34"/>
          <p:cNvSpPr/>
          <p:nvPr/>
        </p:nvSpPr>
        <p:spPr>
          <a:xfrm>
            <a:off x="7530904" y="3949089"/>
            <a:ext cx="1111347"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85" name="Google Shape;485;p34"/>
          <p:cNvSpPr/>
          <p:nvPr/>
        </p:nvSpPr>
        <p:spPr>
          <a:xfrm>
            <a:off x="729182" y="1677567"/>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86" name="Google Shape;486;p34"/>
          <p:cNvSpPr/>
          <p:nvPr/>
        </p:nvSpPr>
        <p:spPr>
          <a:xfrm>
            <a:off x="62149" y="1686278"/>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487" name="Google Shape;487;p34"/>
          <p:cNvCxnSpPr/>
          <p:nvPr/>
        </p:nvCxnSpPr>
        <p:spPr>
          <a:xfrm flipH="1" rot="10800000">
            <a:off x="474793" y="1862349"/>
            <a:ext cx="295419" cy="3002"/>
          </a:xfrm>
          <a:prstGeom prst="straightConnector1">
            <a:avLst/>
          </a:prstGeom>
          <a:noFill/>
          <a:ln cap="flat" cmpd="sng" w="9525">
            <a:solidFill>
              <a:schemeClr val="dk1"/>
            </a:solidFill>
            <a:prstDash val="solid"/>
            <a:round/>
            <a:headEnd len="sm" w="sm" type="none"/>
            <a:tailEnd len="med" w="med" type="triangle"/>
          </a:ln>
        </p:spPr>
      </p:cxnSp>
      <p:sp>
        <p:nvSpPr>
          <p:cNvPr id="488" name="Google Shape;488;p34"/>
          <p:cNvSpPr/>
          <p:nvPr/>
        </p:nvSpPr>
        <p:spPr>
          <a:xfrm>
            <a:off x="723836" y="3432398"/>
            <a:ext cx="7918415" cy="413186"/>
          </a:xfrm>
          <a:prstGeom prst="rect">
            <a:avLst/>
          </a:prstGeom>
          <a:solidFill>
            <a:srgbClr val="FFC000"/>
          </a:solidFill>
          <a:ln cap="flat" cmpd="sng" w="25400">
            <a:solidFill>
              <a:srgbClr val="464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Attention for output timestep 1</a:t>
            </a:r>
            <a:endParaRPr/>
          </a:p>
        </p:txBody>
      </p:sp>
      <p:sp>
        <p:nvSpPr>
          <p:cNvPr id="489" name="Google Shape;489;p34"/>
          <p:cNvSpPr/>
          <p:nvPr/>
        </p:nvSpPr>
        <p:spPr>
          <a:xfrm>
            <a:off x="723836" y="2992090"/>
            <a:ext cx="1111347"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90" name="Google Shape;490;p34"/>
          <p:cNvSpPr/>
          <p:nvPr/>
        </p:nvSpPr>
        <p:spPr>
          <a:xfrm>
            <a:off x="2430196" y="2992090"/>
            <a:ext cx="1111347"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91" name="Google Shape;491;p34"/>
          <p:cNvSpPr/>
          <p:nvPr/>
        </p:nvSpPr>
        <p:spPr>
          <a:xfrm>
            <a:off x="4131211" y="2992090"/>
            <a:ext cx="1111347"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92" name="Google Shape;492;p34"/>
          <p:cNvSpPr/>
          <p:nvPr/>
        </p:nvSpPr>
        <p:spPr>
          <a:xfrm>
            <a:off x="5831058" y="2992090"/>
            <a:ext cx="1111347"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93" name="Google Shape;493;p34"/>
          <p:cNvSpPr/>
          <p:nvPr/>
        </p:nvSpPr>
        <p:spPr>
          <a:xfrm>
            <a:off x="7530903" y="2997441"/>
            <a:ext cx="1111347"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494" name="Google Shape;494;p34"/>
          <p:cNvSpPr txBox="1"/>
          <p:nvPr/>
        </p:nvSpPr>
        <p:spPr>
          <a:xfrm>
            <a:off x="4210877" y="1017725"/>
            <a:ext cx="4351707" cy="1227166"/>
          </a:xfrm>
          <a:prstGeom prst="rect">
            <a:avLst/>
          </a:prstGeom>
          <a:blipFill rotWithShape="1">
            <a:blip r:embed="rId20">
              <a:alphaModFix/>
            </a:blip>
            <a:stretch>
              <a:fillRect b="-16912"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8" name="Shape 498"/>
        <p:cNvGrpSpPr/>
        <p:nvPr/>
      </p:nvGrpSpPr>
      <p:grpSpPr>
        <a:xfrm>
          <a:off x="0" y="0"/>
          <a:ext cx="0" cy="0"/>
          <a:chOff x="0" y="0"/>
          <a:chExt cx="0" cy="0"/>
        </a:xfrm>
      </p:grpSpPr>
      <p:sp>
        <p:nvSpPr>
          <p:cNvPr id="499" name="Google Shape;499;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800"/>
              <a:t>The context vector is a weighted sum of the hidden encodings.</a:t>
            </a:r>
            <a:endParaRPr/>
          </a:p>
        </p:txBody>
      </p:sp>
      <p:sp>
        <p:nvSpPr>
          <p:cNvPr id="500" name="Google Shape;500;p35"/>
          <p:cNvSpPr/>
          <p:nvPr/>
        </p:nvSpPr>
        <p:spPr>
          <a:xfrm>
            <a:off x="731520" y="437899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01" name="Google Shape;501;p35"/>
          <p:cNvSpPr/>
          <p:nvPr/>
        </p:nvSpPr>
        <p:spPr>
          <a:xfrm>
            <a:off x="2431366" y="437899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02" name="Google Shape;502;p35"/>
          <p:cNvSpPr/>
          <p:nvPr/>
        </p:nvSpPr>
        <p:spPr>
          <a:xfrm>
            <a:off x="4131212" y="437899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03" name="Google Shape;503;p35"/>
          <p:cNvSpPr/>
          <p:nvPr/>
        </p:nvSpPr>
        <p:spPr>
          <a:xfrm>
            <a:off x="5831058" y="437899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04" name="Google Shape;504;p35"/>
          <p:cNvSpPr/>
          <p:nvPr/>
        </p:nvSpPr>
        <p:spPr>
          <a:xfrm>
            <a:off x="7530904" y="437899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05" name="Google Shape;505;p35"/>
          <p:cNvSpPr/>
          <p:nvPr/>
        </p:nvSpPr>
        <p:spPr>
          <a:xfrm>
            <a:off x="729182" y="3942160"/>
            <a:ext cx="1111347"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06" name="Google Shape;506;p35"/>
          <p:cNvSpPr/>
          <p:nvPr/>
        </p:nvSpPr>
        <p:spPr>
          <a:xfrm>
            <a:off x="2430197" y="3942160"/>
            <a:ext cx="1111347"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07" name="Google Shape;507;p35"/>
          <p:cNvSpPr/>
          <p:nvPr/>
        </p:nvSpPr>
        <p:spPr>
          <a:xfrm>
            <a:off x="4131211" y="3929644"/>
            <a:ext cx="1111347"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08" name="Google Shape;508;p35"/>
          <p:cNvSpPr/>
          <p:nvPr/>
        </p:nvSpPr>
        <p:spPr>
          <a:xfrm>
            <a:off x="5831058" y="3949089"/>
            <a:ext cx="1111347"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09" name="Google Shape;509;p35"/>
          <p:cNvSpPr/>
          <p:nvPr/>
        </p:nvSpPr>
        <p:spPr>
          <a:xfrm>
            <a:off x="7530904" y="3949089"/>
            <a:ext cx="1111347"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10" name="Google Shape;510;p35"/>
          <p:cNvSpPr/>
          <p:nvPr/>
        </p:nvSpPr>
        <p:spPr>
          <a:xfrm>
            <a:off x="729182" y="1677567"/>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11" name="Google Shape;511;p35"/>
          <p:cNvSpPr/>
          <p:nvPr/>
        </p:nvSpPr>
        <p:spPr>
          <a:xfrm>
            <a:off x="729182" y="1164818"/>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12" name="Google Shape;512;p35"/>
          <p:cNvCxnSpPr>
            <a:stCxn id="510" idx="0"/>
            <a:endCxn id="511" idx="2"/>
          </p:cNvCxnSpPr>
          <p:nvPr/>
        </p:nvCxnSpPr>
        <p:spPr>
          <a:xfrm rot="10800000">
            <a:off x="933164" y="1520967"/>
            <a:ext cx="0" cy="156600"/>
          </a:xfrm>
          <a:prstGeom prst="straightConnector1">
            <a:avLst/>
          </a:prstGeom>
          <a:noFill/>
          <a:ln cap="flat" cmpd="sng" w="9525">
            <a:solidFill>
              <a:schemeClr val="dk1"/>
            </a:solidFill>
            <a:prstDash val="solid"/>
            <a:round/>
            <a:headEnd len="sm" w="sm" type="none"/>
            <a:tailEnd len="med" w="med" type="triangle"/>
          </a:ln>
        </p:spPr>
      </p:cxnSp>
      <p:sp>
        <p:nvSpPr>
          <p:cNvPr id="513" name="Google Shape;513;p35"/>
          <p:cNvSpPr/>
          <p:nvPr/>
        </p:nvSpPr>
        <p:spPr>
          <a:xfrm>
            <a:off x="62149" y="1686278"/>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14" name="Google Shape;514;p35"/>
          <p:cNvCxnSpPr/>
          <p:nvPr/>
        </p:nvCxnSpPr>
        <p:spPr>
          <a:xfrm flipH="1" rot="10800000">
            <a:off x="474793" y="1862349"/>
            <a:ext cx="295419" cy="3002"/>
          </a:xfrm>
          <a:prstGeom prst="straightConnector1">
            <a:avLst/>
          </a:prstGeom>
          <a:noFill/>
          <a:ln cap="flat" cmpd="sng" w="9525">
            <a:solidFill>
              <a:schemeClr val="dk1"/>
            </a:solidFill>
            <a:prstDash val="solid"/>
            <a:round/>
            <a:headEnd len="sm" w="sm" type="none"/>
            <a:tailEnd len="med" w="med" type="triangle"/>
          </a:ln>
        </p:spPr>
      </p:cxnSp>
      <p:sp>
        <p:nvSpPr>
          <p:cNvPr id="515" name="Google Shape;515;p35"/>
          <p:cNvSpPr/>
          <p:nvPr/>
        </p:nvSpPr>
        <p:spPr>
          <a:xfrm>
            <a:off x="723836" y="3432398"/>
            <a:ext cx="7918415" cy="413186"/>
          </a:xfrm>
          <a:prstGeom prst="rect">
            <a:avLst/>
          </a:prstGeom>
          <a:solidFill>
            <a:srgbClr val="FFC000"/>
          </a:solidFill>
          <a:ln cap="flat" cmpd="sng" w="25400">
            <a:solidFill>
              <a:srgbClr val="464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Attention for output timestep 1</a:t>
            </a:r>
            <a:endParaRPr/>
          </a:p>
        </p:txBody>
      </p:sp>
      <p:sp>
        <p:nvSpPr>
          <p:cNvPr id="516" name="Google Shape;516;p35"/>
          <p:cNvSpPr/>
          <p:nvPr/>
        </p:nvSpPr>
        <p:spPr>
          <a:xfrm>
            <a:off x="723836" y="2992090"/>
            <a:ext cx="1111347"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17" name="Google Shape;517;p35"/>
          <p:cNvSpPr/>
          <p:nvPr/>
        </p:nvSpPr>
        <p:spPr>
          <a:xfrm>
            <a:off x="2430196" y="2992090"/>
            <a:ext cx="1111347"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18" name="Google Shape;518;p35"/>
          <p:cNvSpPr/>
          <p:nvPr/>
        </p:nvSpPr>
        <p:spPr>
          <a:xfrm>
            <a:off x="4131211" y="2992090"/>
            <a:ext cx="1111347"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19" name="Google Shape;519;p35"/>
          <p:cNvSpPr/>
          <p:nvPr/>
        </p:nvSpPr>
        <p:spPr>
          <a:xfrm>
            <a:off x="5831058" y="2992090"/>
            <a:ext cx="1111347"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20" name="Google Shape;520;p35"/>
          <p:cNvSpPr/>
          <p:nvPr/>
        </p:nvSpPr>
        <p:spPr>
          <a:xfrm>
            <a:off x="7530903" y="2997441"/>
            <a:ext cx="1111347" cy="356248"/>
          </a:xfrm>
          <a:prstGeom prst="rect">
            <a:avLst/>
          </a:prstGeom>
          <a:blipFill rotWithShape="1">
            <a:blip r:embed="rId2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21" name="Google Shape;521;p35"/>
          <p:cNvSpPr/>
          <p:nvPr/>
        </p:nvSpPr>
        <p:spPr>
          <a:xfrm>
            <a:off x="724500" y="2202694"/>
            <a:ext cx="407964" cy="356248"/>
          </a:xfrm>
          <a:prstGeom prst="rect">
            <a:avLst/>
          </a:prstGeom>
          <a:blipFill rotWithShape="1">
            <a:blip r:embed="rId2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22" name="Google Shape;522;p35"/>
          <p:cNvCxnSpPr/>
          <p:nvPr/>
        </p:nvCxnSpPr>
        <p:spPr>
          <a:xfrm rot="10800000">
            <a:off x="928482" y="2030598"/>
            <a:ext cx="0" cy="156501"/>
          </a:xfrm>
          <a:prstGeom prst="straightConnector1">
            <a:avLst/>
          </a:prstGeom>
          <a:noFill/>
          <a:ln cap="flat" cmpd="sng" w="9525">
            <a:solidFill>
              <a:schemeClr val="dk1"/>
            </a:solidFill>
            <a:prstDash val="solid"/>
            <a:round/>
            <a:headEnd len="sm" w="sm" type="none"/>
            <a:tailEnd len="med" w="med" type="triangle"/>
          </a:ln>
        </p:spPr>
      </p:cxnSp>
      <p:cxnSp>
        <p:nvCxnSpPr>
          <p:cNvPr id="523" name="Google Shape;523;p35"/>
          <p:cNvCxnSpPr>
            <a:stCxn id="505" idx="1"/>
            <a:endCxn id="521" idx="1"/>
          </p:cNvCxnSpPr>
          <p:nvPr/>
        </p:nvCxnSpPr>
        <p:spPr>
          <a:xfrm rot="10800000">
            <a:off x="724382" y="2380884"/>
            <a:ext cx="4800" cy="1739400"/>
          </a:xfrm>
          <a:prstGeom prst="curvedConnector3">
            <a:avLst>
              <a:gd fmla="val 10575041" name="adj1"/>
            </a:avLst>
          </a:prstGeom>
          <a:noFill/>
          <a:ln cap="flat" cmpd="sng" w="9525">
            <a:solidFill>
              <a:schemeClr val="dk1"/>
            </a:solidFill>
            <a:prstDash val="solid"/>
            <a:round/>
            <a:headEnd len="sm" w="sm" type="none"/>
            <a:tailEnd len="med" w="med" type="triangle"/>
          </a:ln>
        </p:spPr>
      </p:cxnSp>
      <p:cxnSp>
        <p:nvCxnSpPr>
          <p:cNvPr id="524" name="Google Shape;524;p35"/>
          <p:cNvCxnSpPr>
            <a:stCxn id="516" idx="0"/>
            <a:endCxn id="521" idx="2"/>
          </p:cNvCxnSpPr>
          <p:nvPr/>
        </p:nvCxnSpPr>
        <p:spPr>
          <a:xfrm rot="10800000">
            <a:off x="928509" y="2558890"/>
            <a:ext cx="351000" cy="433200"/>
          </a:xfrm>
          <a:prstGeom prst="straightConnector1">
            <a:avLst/>
          </a:prstGeom>
          <a:noFill/>
          <a:ln cap="flat" cmpd="sng" w="9525">
            <a:solidFill>
              <a:schemeClr val="dk1"/>
            </a:solidFill>
            <a:prstDash val="solid"/>
            <a:round/>
            <a:headEnd len="sm" w="sm" type="none"/>
            <a:tailEnd len="med" w="med" type="triangle"/>
          </a:ln>
        </p:spPr>
      </p:cxnSp>
      <p:cxnSp>
        <p:nvCxnSpPr>
          <p:cNvPr id="525" name="Google Shape;525;p35"/>
          <p:cNvCxnSpPr>
            <a:stCxn id="517" idx="0"/>
            <a:endCxn id="521" idx="2"/>
          </p:cNvCxnSpPr>
          <p:nvPr/>
        </p:nvCxnSpPr>
        <p:spPr>
          <a:xfrm rot="10800000">
            <a:off x="928470" y="2558890"/>
            <a:ext cx="2057400" cy="433200"/>
          </a:xfrm>
          <a:prstGeom prst="straightConnector1">
            <a:avLst/>
          </a:prstGeom>
          <a:noFill/>
          <a:ln cap="flat" cmpd="sng" w="9525">
            <a:solidFill>
              <a:schemeClr val="dk1"/>
            </a:solidFill>
            <a:prstDash val="solid"/>
            <a:round/>
            <a:headEnd len="sm" w="sm" type="none"/>
            <a:tailEnd len="med" w="med" type="triangle"/>
          </a:ln>
        </p:spPr>
      </p:cxnSp>
      <p:cxnSp>
        <p:nvCxnSpPr>
          <p:cNvPr id="526" name="Google Shape;526;p35"/>
          <p:cNvCxnSpPr>
            <a:stCxn id="518" idx="0"/>
            <a:endCxn id="521" idx="2"/>
          </p:cNvCxnSpPr>
          <p:nvPr/>
        </p:nvCxnSpPr>
        <p:spPr>
          <a:xfrm rot="10800000">
            <a:off x="928484" y="2558890"/>
            <a:ext cx="3758400" cy="433200"/>
          </a:xfrm>
          <a:prstGeom prst="straightConnector1">
            <a:avLst/>
          </a:prstGeom>
          <a:noFill/>
          <a:ln cap="flat" cmpd="sng" w="9525">
            <a:solidFill>
              <a:schemeClr val="dk1"/>
            </a:solidFill>
            <a:prstDash val="solid"/>
            <a:round/>
            <a:headEnd len="sm" w="sm" type="none"/>
            <a:tailEnd len="med" w="med" type="triangle"/>
          </a:ln>
        </p:spPr>
      </p:cxnSp>
      <p:cxnSp>
        <p:nvCxnSpPr>
          <p:cNvPr id="527" name="Google Shape;527;p35"/>
          <p:cNvCxnSpPr>
            <a:stCxn id="519" idx="0"/>
            <a:endCxn id="521" idx="2"/>
          </p:cNvCxnSpPr>
          <p:nvPr/>
        </p:nvCxnSpPr>
        <p:spPr>
          <a:xfrm rot="10800000">
            <a:off x="928531" y="2558890"/>
            <a:ext cx="5458200" cy="433200"/>
          </a:xfrm>
          <a:prstGeom prst="straightConnector1">
            <a:avLst/>
          </a:prstGeom>
          <a:noFill/>
          <a:ln cap="flat" cmpd="sng" w="9525">
            <a:solidFill>
              <a:schemeClr val="dk1"/>
            </a:solidFill>
            <a:prstDash val="solid"/>
            <a:round/>
            <a:headEnd len="sm" w="sm" type="none"/>
            <a:tailEnd len="med" w="med" type="triangle"/>
          </a:ln>
        </p:spPr>
      </p:cxnSp>
      <p:cxnSp>
        <p:nvCxnSpPr>
          <p:cNvPr id="528" name="Google Shape;528;p35"/>
          <p:cNvCxnSpPr>
            <a:stCxn id="520" idx="0"/>
            <a:endCxn id="521" idx="2"/>
          </p:cNvCxnSpPr>
          <p:nvPr/>
        </p:nvCxnSpPr>
        <p:spPr>
          <a:xfrm rot="10800000">
            <a:off x="928577" y="2558841"/>
            <a:ext cx="7158000" cy="438600"/>
          </a:xfrm>
          <a:prstGeom prst="straightConnector1">
            <a:avLst/>
          </a:prstGeom>
          <a:noFill/>
          <a:ln cap="flat" cmpd="sng" w="9525">
            <a:solidFill>
              <a:schemeClr val="dk1"/>
            </a:solidFill>
            <a:prstDash val="solid"/>
            <a:round/>
            <a:headEnd len="sm" w="sm" type="none"/>
            <a:tailEnd len="med" w="med" type="triangle"/>
          </a:ln>
        </p:spPr>
      </p:cxnSp>
      <p:cxnSp>
        <p:nvCxnSpPr>
          <p:cNvPr id="529" name="Google Shape;529;p35"/>
          <p:cNvCxnSpPr>
            <a:stCxn id="506" idx="1"/>
            <a:endCxn id="521" idx="3"/>
          </p:cNvCxnSpPr>
          <p:nvPr/>
        </p:nvCxnSpPr>
        <p:spPr>
          <a:xfrm rot="10800000">
            <a:off x="1132397" y="2380884"/>
            <a:ext cx="1297800" cy="1739400"/>
          </a:xfrm>
          <a:prstGeom prst="curvedConnector3">
            <a:avLst>
              <a:gd fmla="val 26151" name="adj1"/>
            </a:avLst>
          </a:prstGeom>
          <a:noFill/>
          <a:ln cap="flat" cmpd="sng" w="9525">
            <a:solidFill>
              <a:schemeClr val="dk1"/>
            </a:solidFill>
            <a:prstDash val="solid"/>
            <a:round/>
            <a:headEnd len="sm" w="sm" type="none"/>
            <a:tailEnd len="med" w="med" type="triangle"/>
          </a:ln>
        </p:spPr>
      </p:cxnSp>
      <p:cxnSp>
        <p:nvCxnSpPr>
          <p:cNvPr id="530" name="Google Shape;530;p35"/>
          <p:cNvCxnSpPr>
            <a:stCxn id="507" idx="1"/>
            <a:endCxn id="521" idx="3"/>
          </p:cNvCxnSpPr>
          <p:nvPr/>
        </p:nvCxnSpPr>
        <p:spPr>
          <a:xfrm rot="10800000">
            <a:off x="1132411" y="2380668"/>
            <a:ext cx="2998800" cy="1727100"/>
          </a:xfrm>
          <a:prstGeom prst="curvedConnector3">
            <a:avLst>
              <a:gd fmla="val 10359" name="adj1"/>
            </a:avLst>
          </a:prstGeom>
          <a:noFill/>
          <a:ln cap="flat" cmpd="sng" w="9525">
            <a:solidFill>
              <a:schemeClr val="dk1"/>
            </a:solidFill>
            <a:prstDash val="solid"/>
            <a:round/>
            <a:headEnd len="sm" w="sm" type="none"/>
            <a:tailEnd len="med" w="med" type="triangle"/>
          </a:ln>
        </p:spPr>
      </p:cxnSp>
      <p:cxnSp>
        <p:nvCxnSpPr>
          <p:cNvPr id="531" name="Google Shape;531;p35"/>
          <p:cNvCxnSpPr>
            <a:stCxn id="508" idx="0"/>
            <a:endCxn id="521" idx="3"/>
          </p:cNvCxnSpPr>
          <p:nvPr/>
        </p:nvCxnSpPr>
        <p:spPr>
          <a:xfrm flipH="1" rot="5400000">
            <a:off x="2975431" y="537789"/>
            <a:ext cx="1568400" cy="5254200"/>
          </a:xfrm>
          <a:prstGeom prst="curvedConnector2">
            <a:avLst/>
          </a:prstGeom>
          <a:noFill/>
          <a:ln cap="flat" cmpd="sng" w="9525">
            <a:solidFill>
              <a:schemeClr val="dk1"/>
            </a:solidFill>
            <a:prstDash val="solid"/>
            <a:round/>
            <a:headEnd len="sm" w="sm" type="none"/>
            <a:tailEnd len="med" w="med" type="triangle"/>
          </a:ln>
        </p:spPr>
      </p:cxnSp>
      <p:cxnSp>
        <p:nvCxnSpPr>
          <p:cNvPr id="532" name="Google Shape;532;p35"/>
          <p:cNvCxnSpPr>
            <a:stCxn id="509" idx="0"/>
            <a:endCxn id="521" idx="3"/>
          </p:cNvCxnSpPr>
          <p:nvPr/>
        </p:nvCxnSpPr>
        <p:spPr>
          <a:xfrm flipH="1" rot="5400000">
            <a:off x="3825377" y="-312111"/>
            <a:ext cx="1568400" cy="6954000"/>
          </a:xfrm>
          <a:prstGeom prst="curvedConnector2">
            <a:avLst/>
          </a:prstGeom>
          <a:noFill/>
          <a:ln cap="flat" cmpd="sng" w="9525">
            <a:solidFill>
              <a:schemeClr val="dk1"/>
            </a:solidFill>
            <a:prstDash val="solid"/>
            <a:round/>
            <a:headEnd len="sm" w="sm" type="none"/>
            <a:tailEnd len="med" w="med" type="triangle"/>
          </a:ln>
        </p:spPr>
      </p:cxnSp>
      <p:sp>
        <p:nvSpPr>
          <p:cNvPr id="533" name="Google Shape;533;p35"/>
          <p:cNvSpPr txBox="1"/>
          <p:nvPr/>
        </p:nvSpPr>
        <p:spPr>
          <a:xfrm>
            <a:off x="4210877" y="1017725"/>
            <a:ext cx="4351707" cy="1227166"/>
          </a:xfrm>
          <a:prstGeom prst="rect">
            <a:avLst/>
          </a:prstGeom>
          <a:blipFill rotWithShape="1">
            <a:blip r:embed="rId22">
              <a:alphaModFix/>
            </a:blip>
            <a:stretch>
              <a:fillRect b="-16912"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7" name="Shape 537"/>
        <p:cNvGrpSpPr/>
        <p:nvPr/>
      </p:nvGrpSpPr>
      <p:grpSpPr>
        <a:xfrm>
          <a:off x="0" y="0"/>
          <a:ext cx="0" cy="0"/>
          <a:chOff x="0" y="0"/>
          <a:chExt cx="0" cy="0"/>
        </a:xfrm>
      </p:grpSpPr>
      <p:sp>
        <p:nvSpPr>
          <p:cNvPr id="538" name="Google Shape;538;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We then repeat for future timesteps.</a:t>
            </a:r>
            <a:endParaRPr/>
          </a:p>
        </p:txBody>
      </p:sp>
      <p:sp>
        <p:nvSpPr>
          <p:cNvPr id="539" name="Google Shape;539;p36"/>
          <p:cNvSpPr/>
          <p:nvPr/>
        </p:nvSpPr>
        <p:spPr>
          <a:xfrm>
            <a:off x="731520" y="437899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0" name="Google Shape;540;p36"/>
          <p:cNvSpPr/>
          <p:nvPr/>
        </p:nvSpPr>
        <p:spPr>
          <a:xfrm>
            <a:off x="2431366" y="437899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1" name="Google Shape;541;p36"/>
          <p:cNvSpPr/>
          <p:nvPr/>
        </p:nvSpPr>
        <p:spPr>
          <a:xfrm>
            <a:off x="4131212" y="437899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2" name="Google Shape;542;p36"/>
          <p:cNvSpPr/>
          <p:nvPr/>
        </p:nvSpPr>
        <p:spPr>
          <a:xfrm>
            <a:off x="5831058" y="437899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3" name="Google Shape;543;p36"/>
          <p:cNvSpPr/>
          <p:nvPr/>
        </p:nvSpPr>
        <p:spPr>
          <a:xfrm>
            <a:off x="7530904" y="437899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4" name="Google Shape;544;p36"/>
          <p:cNvSpPr/>
          <p:nvPr/>
        </p:nvSpPr>
        <p:spPr>
          <a:xfrm>
            <a:off x="729182" y="3942160"/>
            <a:ext cx="1111347"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5" name="Google Shape;545;p36"/>
          <p:cNvSpPr/>
          <p:nvPr/>
        </p:nvSpPr>
        <p:spPr>
          <a:xfrm>
            <a:off x="2430197" y="3942160"/>
            <a:ext cx="1111347"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6" name="Google Shape;546;p36"/>
          <p:cNvSpPr/>
          <p:nvPr/>
        </p:nvSpPr>
        <p:spPr>
          <a:xfrm>
            <a:off x="4131211" y="3929644"/>
            <a:ext cx="1111347"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7" name="Google Shape;547;p36"/>
          <p:cNvSpPr/>
          <p:nvPr/>
        </p:nvSpPr>
        <p:spPr>
          <a:xfrm>
            <a:off x="5831058" y="3949089"/>
            <a:ext cx="1111347"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8" name="Google Shape;548;p36"/>
          <p:cNvSpPr/>
          <p:nvPr/>
        </p:nvSpPr>
        <p:spPr>
          <a:xfrm>
            <a:off x="7530904" y="3949089"/>
            <a:ext cx="1111347"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49" name="Google Shape;549;p36"/>
          <p:cNvSpPr/>
          <p:nvPr/>
        </p:nvSpPr>
        <p:spPr>
          <a:xfrm>
            <a:off x="729182" y="1677567"/>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50" name="Google Shape;550;p36"/>
          <p:cNvSpPr/>
          <p:nvPr/>
        </p:nvSpPr>
        <p:spPr>
          <a:xfrm>
            <a:off x="729182" y="1164818"/>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51" name="Google Shape;551;p36"/>
          <p:cNvSpPr/>
          <p:nvPr/>
        </p:nvSpPr>
        <p:spPr>
          <a:xfrm>
            <a:off x="1432565" y="1674565"/>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52" name="Google Shape;552;p36"/>
          <p:cNvCxnSpPr>
            <a:stCxn id="549" idx="0"/>
            <a:endCxn id="550" idx="2"/>
          </p:cNvCxnSpPr>
          <p:nvPr/>
        </p:nvCxnSpPr>
        <p:spPr>
          <a:xfrm rot="10800000">
            <a:off x="933164" y="1520967"/>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553" name="Google Shape;553;p36"/>
          <p:cNvCxnSpPr>
            <a:stCxn id="549" idx="3"/>
            <a:endCxn id="551" idx="1"/>
          </p:cNvCxnSpPr>
          <p:nvPr/>
        </p:nvCxnSpPr>
        <p:spPr>
          <a:xfrm flipH="1" rot="10800000">
            <a:off x="1137146" y="1852691"/>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554" name="Google Shape;554;p36"/>
          <p:cNvCxnSpPr>
            <a:stCxn id="551" idx="3"/>
          </p:cNvCxnSpPr>
          <p:nvPr/>
        </p:nvCxnSpPr>
        <p:spPr>
          <a:xfrm>
            <a:off x="1840529" y="1852689"/>
            <a:ext cx="589800" cy="0"/>
          </a:xfrm>
          <a:prstGeom prst="straightConnector1">
            <a:avLst/>
          </a:prstGeom>
          <a:noFill/>
          <a:ln cap="flat" cmpd="sng" w="9525">
            <a:solidFill>
              <a:schemeClr val="dk1"/>
            </a:solidFill>
            <a:prstDash val="solid"/>
            <a:round/>
            <a:headEnd len="sm" w="sm" type="none"/>
            <a:tailEnd len="med" w="med" type="triangle"/>
          </a:ln>
        </p:spPr>
      </p:cxnSp>
      <p:sp>
        <p:nvSpPr>
          <p:cNvPr id="555" name="Google Shape;555;p36"/>
          <p:cNvSpPr/>
          <p:nvPr/>
        </p:nvSpPr>
        <p:spPr>
          <a:xfrm>
            <a:off x="2430197" y="1680250"/>
            <a:ext cx="407964"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56" name="Google Shape;556;p36"/>
          <p:cNvSpPr/>
          <p:nvPr/>
        </p:nvSpPr>
        <p:spPr>
          <a:xfrm>
            <a:off x="62149" y="1686278"/>
            <a:ext cx="407964"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57" name="Google Shape;557;p36"/>
          <p:cNvCxnSpPr/>
          <p:nvPr/>
        </p:nvCxnSpPr>
        <p:spPr>
          <a:xfrm flipH="1" rot="10800000">
            <a:off x="474793" y="1862349"/>
            <a:ext cx="295419" cy="3002"/>
          </a:xfrm>
          <a:prstGeom prst="straightConnector1">
            <a:avLst/>
          </a:prstGeom>
          <a:noFill/>
          <a:ln cap="flat" cmpd="sng" w="9525">
            <a:solidFill>
              <a:schemeClr val="dk1"/>
            </a:solidFill>
            <a:prstDash val="solid"/>
            <a:round/>
            <a:headEnd len="sm" w="sm" type="none"/>
            <a:tailEnd len="med" w="med" type="triangle"/>
          </a:ln>
        </p:spPr>
      </p:cxnSp>
      <p:sp>
        <p:nvSpPr>
          <p:cNvPr id="558" name="Google Shape;558;p36"/>
          <p:cNvSpPr/>
          <p:nvPr/>
        </p:nvSpPr>
        <p:spPr>
          <a:xfrm>
            <a:off x="724500" y="2202694"/>
            <a:ext cx="407964"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59" name="Google Shape;559;p36"/>
          <p:cNvCxnSpPr/>
          <p:nvPr/>
        </p:nvCxnSpPr>
        <p:spPr>
          <a:xfrm rot="10800000">
            <a:off x="928482" y="2030598"/>
            <a:ext cx="0" cy="156501"/>
          </a:xfrm>
          <a:prstGeom prst="straightConnector1">
            <a:avLst/>
          </a:prstGeom>
          <a:noFill/>
          <a:ln cap="flat" cmpd="sng" w="9525">
            <a:solidFill>
              <a:schemeClr val="dk1"/>
            </a:solidFill>
            <a:prstDash val="solid"/>
            <a:round/>
            <a:headEnd len="sm" w="sm" type="none"/>
            <a:tailEnd len="med" w="med" type="triangle"/>
          </a:ln>
        </p:spPr>
      </p:cxnSp>
      <p:sp>
        <p:nvSpPr>
          <p:cNvPr id="560" name="Google Shape;560;p36"/>
          <p:cNvSpPr/>
          <p:nvPr/>
        </p:nvSpPr>
        <p:spPr>
          <a:xfrm>
            <a:off x="723836" y="3432398"/>
            <a:ext cx="7918415" cy="413186"/>
          </a:xfrm>
          <a:prstGeom prst="rect">
            <a:avLst/>
          </a:prstGeom>
          <a:solidFill>
            <a:srgbClr val="FFC000"/>
          </a:solidFill>
          <a:ln cap="flat" cmpd="sng" w="25400">
            <a:solidFill>
              <a:srgbClr val="464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Attention for output timestep 1</a:t>
            </a:r>
            <a:endParaRPr/>
          </a:p>
        </p:txBody>
      </p:sp>
      <p:sp>
        <p:nvSpPr>
          <p:cNvPr id="561" name="Google Shape;561;p36"/>
          <p:cNvSpPr/>
          <p:nvPr/>
        </p:nvSpPr>
        <p:spPr>
          <a:xfrm>
            <a:off x="723836" y="2992090"/>
            <a:ext cx="1111347"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62" name="Google Shape;562;p36"/>
          <p:cNvSpPr/>
          <p:nvPr/>
        </p:nvSpPr>
        <p:spPr>
          <a:xfrm>
            <a:off x="2430196" y="2992090"/>
            <a:ext cx="1111347" cy="356248"/>
          </a:xfrm>
          <a:prstGeom prst="rect">
            <a:avLst/>
          </a:prstGeom>
          <a:blipFill rotWithShape="1">
            <a:blip r:embed="rId2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63" name="Google Shape;563;p36"/>
          <p:cNvSpPr/>
          <p:nvPr/>
        </p:nvSpPr>
        <p:spPr>
          <a:xfrm>
            <a:off x="4131211" y="2992090"/>
            <a:ext cx="1111347" cy="356248"/>
          </a:xfrm>
          <a:prstGeom prst="rect">
            <a:avLst/>
          </a:prstGeom>
          <a:blipFill rotWithShape="1">
            <a:blip r:embed="rId2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64" name="Google Shape;564;p36"/>
          <p:cNvSpPr/>
          <p:nvPr/>
        </p:nvSpPr>
        <p:spPr>
          <a:xfrm>
            <a:off x="5831058" y="2992090"/>
            <a:ext cx="1111347" cy="356248"/>
          </a:xfrm>
          <a:prstGeom prst="rect">
            <a:avLst/>
          </a:prstGeom>
          <a:blipFill rotWithShape="1">
            <a:blip r:embed="rId2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65" name="Google Shape;565;p36"/>
          <p:cNvSpPr/>
          <p:nvPr/>
        </p:nvSpPr>
        <p:spPr>
          <a:xfrm>
            <a:off x="7530903" y="2997441"/>
            <a:ext cx="1111347" cy="356248"/>
          </a:xfrm>
          <a:prstGeom prst="rect">
            <a:avLst/>
          </a:prstGeom>
          <a:blipFill rotWithShape="1">
            <a:blip r:embed="rId2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9" name="Shape 569"/>
        <p:cNvGrpSpPr/>
        <p:nvPr/>
      </p:nvGrpSpPr>
      <p:grpSpPr>
        <a:xfrm>
          <a:off x="0" y="0"/>
          <a:ext cx="0" cy="0"/>
          <a:chOff x="0" y="0"/>
          <a:chExt cx="0" cy="0"/>
        </a:xfrm>
      </p:grpSpPr>
      <p:sp>
        <p:nvSpPr>
          <p:cNvPr id="570" name="Google Shape;570;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We then repeat for future timesteps.</a:t>
            </a:r>
            <a:endParaRPr/>
          </a:p>
        </p:txBody>
      </p:sp>
      <p:sp>
        <p:nvSpPr>
          <p:cNvPr id="571" name="Google Shape;571;p37"/>
          <p:cNvSpPr/>
          <p:nvPr/>
        </p:nvSpPr>
        <p:spPr>
          <a:xfrm>
            <a:off x="731520" y="437899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72" name="Google Shape;572;p37"/>
          <p:cNvSpPr/>
          <p:nvPr/>
        </p:nvSpPr>
        <p:spPr>
          <a:xfrm>
            <a:off x="2431366" y="437899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73" name="Google Shape;573;p37"/>
          <p:cNvSpPr/>
          <p:nvPr/>
        </p:nvSpPr>
        <p:spPr>
          <a:xfrm>
            <a:off x="4131212" y="437899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74" name="Google Shape;574;p37"/>
          <p:cNvSpPr/>
          <p:nvPr/>
        </p:nvSpPr>
        <p:spPr>
          <a:xfrm>
            <a:off x="5831058" y="437899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75" name="Google Shape;575;p37"/>
          <p:cNvSpPr/>
          <p:nvPr/>
        </p:nvSpPr>
        <p:spPr>
          <a:xfrm>
            <a:off x="7530904" y="437899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76" name="Google Shape;576;p37"/>
          <p:cNvSpPr/>
          <p:nvPr/>
        </p:nvSpPr>
        <p:spPr>
          <a:xfrm>
            <a:off x="729182" y="3942160"/>
            <a:ext cx="1111347"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77" name="Google Shape;577;p37"/>
          <p:cNvSpPr/>
          <p:nvPr/>
        </p:nvSpPr>
        <p:spPr>
          <a:xfrm>
            <a:off x="2430197" y="3942160"/>
            <a:ext cx="1111347"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78" name="Google Shape;578;p37"/>
          <p:cNvSpPr/>
          <p:nvPr/>
        </p:nvSpPr>
        <p:spPr>
          <a:xfrm>
            <a:off x="4131211" y="3929644"/>
            <a:ext cx="1111347"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79" name="Google Shape;579;p37"/>
          <p:cNvSpPr/>
          <p:nvPr/>
        </p:nvSpPr>
        <p:spPr>
          <a:xfrm>
            <a:off x="5831058" y="3949089"/>
            <a:ext cx="1111347"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80" name="Google Shape;580;p37"/>
          <p:cNvSpPr/>
          <p:nvPr/>
        </p:nvSpPr>
        <p:spPr>
          <a:xfrm>
            <a:off x="7530904" y="3949089"/>
            <a:ext cx="1111347"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81" name="Google Shape;581;p37"/>
          <p:cNvSpPr/>
          <p:nvPr/>
        </p:nvSpPr>
        <p:spPr>
          <a:xfrm>
            <a:off x="729182" y="1677567"/>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82" name="Google Shape;582;p37"/>
          <p:cNvSpPr/>
          <p:nvPr/>
        </p:nvSpPr>
        <p:spPr>
          <a:xfrm>
            <a:off x="729182" y="1164818"/>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83" name="Google Shape;583;p37"/>
          <p:cNvSpPr/>
          <p:nvPr/>
        </p:nvSpPr>
        <p:spPr>
          <a:xfrm>
            <a:off x="1432565" y="1674565"/>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84" name="Google Shape;584;p37"/>
          <p:cNvCxnSpPr>
            <a:stCxn id="581" idx="0"/>
            <a:endCxn id="582" idx="2"/>
          </p:cNvCxnSpPr>
          <p:nvPr/>
        </p:nvCxnSpPr>
        <p:spPr>
          <a:xfrm rot="10800000">
            <a:off x="933164" y="1520967"/>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585" name="Google Shape;585;p37"/>
          <p:cNvCxnSpPr>
            <a:stCxn id="581" idx="3"/>
            <a:endCxn id="583" idx="1"/>
          </p:cNvCxnSpPr>
          <p:nvPr/>
        </p:nvCxnSpPr>
        <p:spPr>
          <a:xfrm flipH="1" rot="10800000">
            <a:off x="1137146" y="1852691"/>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586" name="Google Shape;586;p37"/>
          <p:cNvCxnSpPr>
            <a:stCxn id="583" idx="3"/>
          </p:cNvCxnSpPr>
          <p:nvPr/>
        </p:nvCxnSpPr>
        <p:spPr>
          <a:xfrm>
            <a:off x="1840529" y="1852689"/>
            <a:ext cx="589800" cy="0"/>
          </a:xfrm>
          <a:prstGeom prst="straightConnector1">
            <a:avLst/>
          </a:prstGeom>
          <a:noFill/>
          <a:ln cap="flat" cmpd="sng" w="9525">
            <a:solidFill>
              <a:schemeClr val="dk1"/>
            </a:solidFill>
            <a:prstDash val="solid"/>
            <a:round/>
            <a:headEnd len="sm" w="sm" type="none"/>
            <a:tailEnd len="med" w="med" type="triangle"/>
          </a:ln>
        </p:spPr>
      </p:cxnSp>
      <p:sp>
        <p:nvSpPr>
          <p:cNvPr id="587" name="Google Shape;587;p37"/>
          <p:cNvSpPr/>
          <p:nvPr/>
        </p:nvSpPr>
        <p:spPr>
          <a:xfrm>
            <a:off x="2430197" y="1680250"/>
            <a:ext cx="407964"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88" name="Google Shape;588;p37"/>
          <p:cNvSpPr/>
          <p:nvPr/>
        </p:nvSpPr>
        <p:spPr>
          <a:xfrm>
            <a:off x="62149" y="1686278"/>
            <a:ext cx="407964"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89" name="Google Shape;589;p37"/>
          <p:cNvCxnSpPr/>
          <p:nvPr/>
        </p:nvCxnSpPr>
        <p:spPr>
          <a:xfrm flipH="1" rot="10800000">
            <a:off x="474793" y="1862349"/>
            <a:ext cx="295419" cy="3002"/>
          </a:xfrm>
          <a:prstGeom prst="straightConnector1">
            <a:avLst/>
          </a:prstGeom>
          <a:noFill/>
          <a:ln cap="flat" cmpd="sng" w="9525">
            <a:solidFill>
              <a:schemeClr val="dk1"/>
            </a:solidFill>
            <a:prstDash val="solid"/>
            <a:round/>
            <a:headEnd len="sm" w="sm" type="none"/>
            <a:tailEnd len="med" w="med" type="triangle"/>
          </a:ln>
        </p:spPr>
      </p:cxnSp>
      <p:sp>
        <p:nvSpPr>
          <p:cNvPr id="590" name="Google Shape;590;p37"/>
          <p:cNvSpPr/>
          <p:nvPr/>
        </p:nvSpPr>
        <p:spPr>
          <a:xfrm>
            <a:off x="724500" y="2202694"/>
            <a:ext cx="407964"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91" name="Google Shape;591;p37"/>
          <p:cNvCxnSpPr/>
          <p:nvPr/>
        </p:nvCxnSpPr>
        <p:spPr>
          <a:xfrm rot="10800000">
            <a:off x="928482" y="2030598"/>
            <a:ext cx="0" cy="156501"/>
          </a:xfrm>
          <a:prstGeom prst="straightConnector1">
            <a:avLst/>
          </a:prstGeom>
          <a:noFill/>
          <a:ln cap="flat" cmpd="sng" w="9525">
            <a:solidFill>
              <a:schemeClr val="dk1"/>
            </a:solidFill>
            <a:prstDash val="solid"/>
            <a:round/>
            <a:headEnd len="sm" w="sm" type="none"/>
            <a:tailEnd len="med" w="med" type="triangle"/>
          </a:ln>
        </p:spPr>
      </p:cxnSp>
      <p:sp>
        <p:nvSpPr>
          <p:cNvPr id="592" name="Google Shape;592;p37"/>
          <p:cNvSpPr/>
          <p:nvPr/>
        </p:nvSpPr>
        <p:spPr>
          <a:xfrm>
            <a:off x="723836" y="3432398"/>
            <a:ext cx="7918415" cy="413186"/>
          </a:xfrm>
          <a:prstGeom prst="rect">
            <a:avLst/>
          </a:prstGeom>
          <a:solidFill>
            <a:srgbClr val="FFC000"/>
          </a:solidFill>
          <a:ln cap="flat" cmpd="sng" w="25400">
            <a:solidFill>
              <a:srgbClr val="464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Attention for output timestep 1</a:t>
            </a:r>
            <a:endParaRPr/>
          </a:p>
        </p:txBody>
      </p:sp>
      <p:sp>
        <p:nvSpPr>
          <p:cNvPr id="593" name="Google Shape;593;p37"/>
          <p:cNvSpPr/>
          <p:nvPr/>
        </p:nvSpPr>
        <p:spPr>
          <a:xfrm>
            <a:off x="723836" y="2992090"/>
            <a:ext cx="1111347"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94" name="Google Shape;594;p37"/>
          <p:cNvSpPr/>
          <p:nvPr/>
        </p:nvSpPr>
        <p:spPr>
          <a:xfrm>
            <a:off x="2430196" y="2992090"/>
            <a:ext cx="1111347" cy="356248"/>
          </a:xfrm>
          <a:prstGeom prst="rect">
            <a:avLst/>
          </a:prstGeom>
          <a:blipFill rotWithShape="1">
            <a:blip r:embed="rId2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95" name="Google Shape;595;p37"/>
          <p:cNvSpPr/>
          <p:nvPr/>
        </p:nvSpPr>
        <p:spPr>
          <a:xfrm>
            <a:off x="4131211" y="2992090"/>
            <a:ext cx="1111347" cy="356248"/>
          </a:xfrm>
          <a:prstGeom prst="rect">
            <a:avLst/>
          </a:prstGeom>
          <a:blipFill rotWithShape="1">
            <a:blip r:embed="rId2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96" name="Google Shape;596;p37"/>
          <p:cNvSpPr/>
          <p:nvPr/>
        </p:nvSpPr>
        <p:spPr>
          <a:xfrm>
            <a:off x="5831058" y="2992090"/>
            <a:ext cx="1111347" cy="356248"/>
          </a:xfrm>
          <a:prstGeom prst="rect">
            <a:avLst/>
          </a:prstGeom>
          <a:blipFill rotWithShape="1">
            <a:blip r:embed="rId2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97" name="Google Shape;597;p37"/>
          <p:cNvSpPr/>
          <p:nvPr/>
        </p:nvSpPr>
        <p:spPr>
          <a:xfrm>
            <a:off x="7530903" y="2997441"/>
            <a:ext cx="1111347" cy="356248"/>
          </a:xfrm>
          <a:prstGeom prst="rect">
            <a:avLst/>
          </a:prstGeom>
          <a:blipFill rotWithShape="1">
            <a:blip r:embed="rId2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598" name="Google Shape;598;p37"/>
          <p:cNvSpPr/>
          <p:nvPr/>
        </p:nvSpPr>
        <p:spPr>
          <a:xfrm>
            <a:off x="2430196" y="2187099"/>
            <a:ext cx="407964" cy="356248"/>
          </a:xfrm>
          <a:prstGeom prst="rect">
            <a:avLst/>
          </a:prstGeom>
          <a:blipFill rotWithShape="1">
            <a:blip r:embed="rId2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599" name="Google Shape;599;p37"/>
          <p:cNvCxnSpPr/>
          <p:nvPr/>
        </p:nvCxnSpPr>
        <p:spPr>
          <a:xfrm rot="10800000">
            <a:off x="2634178" y="2015003"/>
            <a:ext cx="0" cy="156501"/>
          </a:xfrm>
          <a:prstGeom prst="straightConnector1">
            <a:avLst/>
          </a:prstGeom>
          <a:noFill/>
          <a:ln cap="flat" cmpd="sng" w="9525">
            <a:solidFill>
              <a:schemeClr val="dk1"/>
            </a:solidFill>
            <a:prstDash val="solid"/>
            <a:round/>
            <a:headEnd len="sm" w="sm" type="none"/>
            <a:tailEnd len="med" w="med" type="triangle"/>
          </a:ln>
        </p:spPr>
      </p:cxnSp>
      <p:cxnSp>
        <p:nvCxnSpPr>
          <p:cNvPr id="600" name="Google Shape;600;p37"/>
          <p:cNvCxnSpPr>
            <a:stCxn id="593" idx="0"/>
            <a:endCxn id="598" idx="2"/>
          </p:cNvCxnSpPr>
          <p:nvPr/>
        </p:nvCxnSpPr>
        <p:spPr>
          <a:xfrm flipH="1" rot="10800000">
            <a:off x="1279509" y="2543290"/>
            <a:ext cx="1354800" cy="448800"/>
          </a:xfrm>
          <a:prstGeom prst="straightConnector1">
            <a:avLst/>
          </a:prstGeom>
          <a:noFill/>
          <a:ln cap="flat" cmpd="sng" w="9525">
            <a:solidFill>
              <a:schemeClr val="dk1"/>
            </a:solidFill>
            <a:prstDash val="solid"/>
            <a:round/>
            <a:headEnd len="sm" w="sm" type="none"/>
            <a:tailEnd len="med" w="med" type="triangle"/>
          </a:ln>
        </p:spPr>
      </p:cxnSp>
      <p:cxnSp>
        <p:nvCxnSpPr>
          <p:cNvPr id="601" name="Google Shape;601;p37"/>
          <p:cNvCxnSpPr>
            <a:stCxn id="594" idx="0"/>
            <a:endCxn id="598" idx="2"/>
          </p:cNvCxnSpPr>
          <p:nvPr/>
        </p:nvCxnSpPr>
        <p:spPr>
          <a:xfrm rot="10800000">
            <a:off x="2634270" y="2543290"/>
            <a:ext cx="351600" cy="448800"/>
          </a:xfrm>
          <a:prstGeom prst="straightConnector1">
            <a:avLst/>
          </a:prstGeom>
          <a:noFill/>
          <a:ln cap="flat" cmpd="sng" w="9525">
            <a:solidFill>
              <a:schemeClr val="dk1"/>
            </a:solidFill>
            <a:prstDash val="solid"/>
            <a:round/>
            <a:headEnd len="sm" w="sm" type="none"/>
            <a:tailEnd len="med" w="med" type="triangle"/>
          </a:ln>
        </p:spPr>
      </p:cxnSp>
      <p:cxnSp>
        <p:nvCxnSpPr>
          <p:cNvPr id="602" name="Google Shape;602;p37"/>
          <p:cNvCxnSpPr>
            <a:stCxn id="595" idx="0"/>
            <a:endCxn id="598" idx="2"/>
          </p:cNvCxnSpPr>
          <p:nvPr/>
        </p:nvCxnSpPr>
        <p:spPr>
          <a:xfrm rot="10800000">
            <a:off x="2634284" y="2543290"/>
            <a:ext cx="2052600" cy="448800"/>
          </a:xfrm>
          <a:prstGeom prst="straightConnector1">
            <a:avLst/>
          </a:prstGeom>
          <a:noFill/>
          <a:ln cap="flat" cmpd="sng" w="9525">
            <a:solidFill>
              <a:schemeClr val="dk1"/>
            </a:solidFill>
            <a:prstDash val="solid"/>
            <a:round/>
            <a:headEnd len="sm" w="sm" type="none"/>
            <a:tailEnd len="med" w="med" type="triangle"/>
          </a:ln>
        </p:spPr>
      </p:cxnSp>
      <p:cxnSp>
        <p:nvCxnSpPr>
          <p:cNvPr id="603" name="Google Shape;603;p37"/>
          <p:cNvCxnSpPr>
            <a:stCxn id="596" idx="0"/>
            <a:endCxn id="598" idx="2"/>
          </p:cNvCxnSpPr>
          <p:nvPr/>
        </p:nvCxnSpPr>
        <p:spPr>
          <a:xfrm rot="10800000">
            <a:off x="2634031" y="2543290"/>
            <a:ext cx="3752700" cy="448800"/>
          </a:xfrm>
          <a:prstGeom prst="straightConnector1">
            <a:avLst/>
          </a:prstGeom>
          <a:noFill/>
          <a:ln cap="flat" cmpd="sng" w="9525">
            <a:solidFill>
              <a:schemeClr val="dk1"/>
            </a:solidFill>
            <a:prstDash val="solid"/>
            <a:round/>
            <a:headEnd len="sm" w="sm" type="none"/>
            <a:tailEnd len="med" w="med" type="triangle"/>
          </a:ln>
        </p:spPr>
      </p:cxnSp>
      <p:cxnSp>
        <p:nvCxnSpPr>
          <p:cNvPr id="604" name="Google Shape;604;p37"/>
          <p:cNvCxnSpPr>
            <a:stCxn id="597" idx="0"/>
            <a:endCxn id="598" idx="2"/>
          </p:cNvCxnSpPr>
          <p:nvPr/>
        </p:nvCxnSpPr>
        <p:spPr>
          <a:xfrm rot="10800000">
            <a:off x="2634077" y="2543241"/>
            <a:ext cx="5452500" cy="454200"/>
          </a:xfrm>
          <a:prstGeom prst="straightConnector1">
            <a:avLst/>
          </a:prstGeom>
          <a:noFill/>
          <a:ln cap="flat" cmpd="sng" w="9525">
            <a:solidFill>
              <a:schemeClr val="dk1"/>
            </a:solidFill>
            <a:prstDash val="solid"/>
            <a:round/>
            <a:headEnd len="sm" w="sm" type="none"/>
            <a:tailEnd len="med" w="med" type="triangle"/>
          </a:ln>
        </p:spPr>
      </p:cxnSp>
      <p:cxnSp>
        <p:nvCxnSpPr>
          <p:cNvPr id="605" name="Google Shape;605;p37"/>
          <p:cNvCxnSpPr>
            <a:stCxn id="577" idx="1"/>
            <a:endCxn id="598" idx="1"/>
          </p:cNvCxnSpPr>
          <p:nvPr/>
        </p:nvCxnSpPr>
        <p:spPr>
          <a:xfrm flipH="1" rot="10800000">
            <a:off x="2430197" y="2365284"/>
            <a:ext cx="600" cy="1755000"/>
          </a:xfrm>
          <a:prstGeom prst="curvedConnector3">
            <a:avLst>
              <a:gd fmla="val -38100000" name="adj1"/>
            </a:avLst>
          </a:prstGeom>
          <a:noFill/>
          <a:ln cap="flat" cmpd="sng" w="9525">
            <a:solidFill>
              <a:schemeClr val="dk1"/>
            </a:solidFill>
            <a:prstDash val="solid"/>
            <a:round/>
            <a:headEnd len="sm" w="sm" type="none"/>
            <a:tailEnd len="med" w="med" type="triangle"/>
          </a:ln>
        </p:spPr>
      </p:cxnSp>
      <p:cxnSp>
        <p:nvCxnSpPr>
          <p:cNvPr id="606" name="Google Shape;606;p37"/>
          <p:cNvCxnSpPr>
            <a:stCxn id="576" idx="1"/>
            <a:endCxn id="598" idx="1"/>
          </p:cNvCxnSpPr>
          <p:nvPr/>
        </p:nvCxnSpPr>
        <p:spPr>
          <a:xfrm flipH="1" rot="10800000">
            <a:off x="729182" y="2365284"/>
            <a:ext cx="1701000" cy="1755000"/>
          </a:xfrm>
          <a:prstGeom prst="curvedConnector3">
            <a:avLst>
              <a:gd fmla="val -13439" name="adj1"/>
            </a:avLst>
          </a:prstGeom>
          <a:noFill/>
          <a:ln cap="flat" cmpd="sng" w="9525">
            <a:solidFill>
              <a:schemeClr val="dk1"/>
            </a:solidFill>
            <a:prstDash val="solid"/>
            <a:round/>
            <a:headEnd len="sm" w="sm" type="none"/>
            <a:tailEnd len="med" w="med" type="triangle"/>
          </a:ln>
        </p:spPr>
      </p:cxnSp>
      <p:cxnSp>
        <p:nvCxnSpPr>
          <p:cNvPr id="607" name="Google Shape;607;p37"/>
          <p:cNvCxnSpPr>
            <a:stCxn id="578" idx="0"/>
            <a:endCxn id="598" idx="3"/>
          </p:cNvCxnSpPr>
          <p:nvPr/>
        </p:nvCxnSpPr>
        <p:spPr>
          <a:xfrm flipH="1" rot="5400000">
            <a:off x="2980334" y="2223094"/>
            <a:ext cx="1564500" cy="1848600"/>
          </a:xfrm>
          <a:prstGeom prst="curvedConnector2">
            <a:avLst/>
          </a:prstGeom>
          <a:noFill/>
          <a:ln cap="flat" cmpd="sng" w="9525">
            <a:solidFill>
              <a:schemeClr val="dk1"/>
            </a:solidFill>
            <a:prstDash val="solid"/>
            <a:round/>
            <a:headEnd len="sm" w="sm" type="none"/>
            <a:tailEnd len="med" w="med" type="triangle"/>
          </a:ln>
        </p:spPr>
      </p:cxnSp>
      <p:cxnSp>
        <p:nvCxnSpPr>
          <p:cNvPr id="608" name="Google Shape;608;p37"/>
          <p:cNvCxnSpPr>
            <a:stCxn id="579" idx="0"/>
            <a:endCxn id="598" idx="3"/>
          </p:cNvCxnSpPr>
          <p:nvPr/>
        </p:nvCxnSpPr>
        <p:spPr>
          <a:xfrm flipH="1" rot="5400000">
            <a:off x="3820381" y="1382739"/>
            <a:ext cx="1584000" cy="3548700"/>
          </a:xfrm>
          <a:prstGeom prst="curvedConnector2">
            <a:avLst/>
          </a:prstGeom>
          <a:noFill/>
          <a:ln cap="flat" cmpd="sng" w="9525">
            <a:solidFill>
              <a:schemeClr val="dk1"/>
            </a:solidFill>
            <a:prstDash val="solid"/>
            <a:round/>
            <a:headEnd len="sm" w="sm" type="none"/>
            <a:tailEnd len="med" w="med" type="triangle"/>
          </a:ln>
        </p:spPr>
      </p:cxnSp>
      <p:cxnSp>
        <p:nvCxnSpPr>
          <p:cNvPr id="609" name="Google Shape;609;p37"/>
          <p:cNvCxnSpPr>
            <a:stCxn id="580" idx="0"/>
            <a:endCxn id="598" idx="3"/>
          </p:cNvCxnSpPr>
          <p:nvPr/>
        </p:nvCxnSpPr>
        <p:spPr>
          <a:xfrm flipH="1" rot="5400000">
            <a:off x="4670327" y="532839"/>
            <a:ext cx="1584000" cy="5248500"/>
          </a:xfrm>
          <a:prstGeom prst="curvedConnector2">
            <a:avLst/>
          </a:prstGeom>
          <a:noFill/>
          <a:ln cap="flat" cmpd="sng" w="9525">
            <a:solidFill>
              <a:schemeClr val="dk1"/>
            </a:solidFill>
            <a:prstDash val="solid"/>
            <a:round/>
            <a:headEnd len="sm" w="sm" type="none"/>
            <a:tailEnd len="med" w="med" type="triangle"/>
          </a:ln>
        </p:spPr>
      </p:cxnSp>
      <p:sp>
        <p:nvSpPr>
          <p:cNvPr id="610" name="Google Shape;610;p37"/>
          <p:cNvSpPr/>
          <p:nvPr/>
        </p:nvSpPr>
        <p:spPr>
          <a:xfrm>
            <a:off x="2430197" y="1167501"/>
            <a:ext cx="407964" cy="356248"/>
          </a:xfrm>
          <a:prstGeom prst="rect">
            <a:avLst/>
          </a:prstGeom>
          <a:blipFill rotWithShape="1">
            <a:blip r:embed="rId2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11" name="Google Shape;611;p37"/>
          <p:cNvCxnSpPr>
            <a:endCxn id="610" idx="2"/>
          </p:cNvCxnSpPr>
          <p:nvPr/>
        </p:nvCxnSpPr>
        <p:spPr>
          <a:xfrm rot="10800000">
            <a:off x="2634179" y="1523749"/>
            <a:ext cx="0" cy="156600"/>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5" name="Shape 615"/>
        <p:cNvGrpSpPr/>
        <p:nvPr/>
      </p:nvGrpSpPr>
      <p:grpSpPr>
        <a:xfrm>
          <a:off x="0" y="0"/>
          <a:ext cx="0" cy="0"/>
          <a:chOff x="0" y="0"/>
          <a:chExt cx="0" cy="0"/>
        </a:xfrm>
      </p:grpSpPr>
      <p:sp>
        <p:nvSpPr>
          <p:cNvPr id="616" name="Google Shape;616;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Done!</a:t>
            </a:r>
            <a:endParaRPr/>
          </a:p>
        </p:txBody>
      </p:sp>
      <p:sp>
        <p:nvSpPr>
          <p:cNvPr id="617" name="Google Shape;617;p38"/>
          <p:cNvSpPr/>
          <p:nvPr/>
        </p:nvSpPr>
        <p:spPr>
          <a:xfrm>
            <a:off x="731520" y="412577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18" name="Google Shape;618;p38"/>
          <p:cNvSpPr/>
          <p:nvPr/>
        </p:nvSpPr>
        <p:spPr>
          <a:xfrm>
            <a:off x="2431366" y="412577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19" name="Google Shape;619;p38"/>
          <p:cNvSpPr/>
          <p:nvPr/>
        </p:nvSpPr>
        <p:spPr>
          <a:xfrm>
            <a:off x="4131212" y="412577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0" name="Google Shape;620;p38"/>
          <p:cNvSpPr/>
          <p:nvPr/>
        </p:nvSpPr>
        <p:spPr>
          <a:xfrm>
            <a:off x="5831058" y="412577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1" name="Google Shape;621;p38"/>
          <p:cNvSpPr/>
          <p:nvPr/>
        </p:nvSpPr>
        <p:spPr>
          <a:xfrm>
            <a:off x="7530904" y="412577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2" name="Google Shape;622;p38"/>
          <p:cNvSpPr/>
          <p:nvPr/>
        </p:nvSpPr>
        <p:spPr>
          <a:xfrm>
            <a:off x="729182" y="3639703"/>
            <a:ext cx="1111347"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3" name="Google Shape;623;p38"/>
          <p:cNvSpPr/>
          <p:nvPr/>
        </p:nvSpPr>
        <p:spPr>
          <a:xfrm>
            <a:off x="2430197" y="3639703"/>
            <a:ext cx="1111347"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4" name="Google Shape;624;p38"/>
          <p:cNvSpPr/>
          <p:nvPr/>
        </p:nvSpPr>
        <p:spPr>
          <a:xfrm>
            <a:off x="4131211" y="3627187"/>
            <a:ext cx="1111347"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5" name="Google Shape;625;p38"/>
          <p:cNvSpPr/>
          <p:nvPr/>
        </p:nvSpPr>
        <p:spPr>
          <a:xfrm>
            <a:off x="5831058" y="3646632"/>
            <a:ext cx="1111347"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6" name="Google Shape;626;p38"/>
          <p:cNvSpPr/>
          <p:nvPr/>
        </p:nvSpPr>
        <p:spPr>
          <a:xfrm>
            <a:off x="7530904" y="3646632"/>
            <a:ext cx="1111347"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7" name="Google Shape;627;p38"/>
          <p:cNvSpPr/>
          <p:nvPr/>
        </p:nvSpPr>
        <p:spPr>
          <a:xfrm>
            <a:off x="729182" y="1677567"/>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8" name="Google Shape;628;p38"/>
          <p:cNvSpPr/>
          <p:nvPr/>
        </p:nvSpPr>
        <p:spPr>
          <a:xfrm>
            <a:off x="729182" y="1164818"/>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29" name="Google Shape;629;p38"/>
          <p:cNvSpPr/>
          <p:nvPr/>
        </p:nvSpPr>
        <p:spPr>
          <a:xfrm>
            <a:off x="1432565" y="1674565"/>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30" name="Google Shape;630;p38"/>
          <p:cNvCxnSpPr>
            <a:stCxn id="627" idx="0"/>
            <a:endCxn id="628" idx="2"/>
          </p:cNvCxnSpPr>
          <p:nvPr/>
        </p:nvCxnSpPr>
        <p:spPr>
          <a:xfrm rot="10800000">
            <a:off x="933164" y="1520967"/>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631" name="Google Shape;631;p38"/>
          <p:cNvCxnSpPr>
            <a:stCxn id="627" idx="3"/>
            <a:endCxn id="629" idx="1"/>
          </p:cNvCxnSpPr>
          <p:nvPr/>
        </p:nvCxnSpPr>
        <p:spPr>
          <a:xfrm flipH="1" rot="10800000">
            <a:off x="1137146" y="1852691"/>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632" name="Google Shape;632;p38"/>
          <p:cNvCxnSpPr>
            <a:stCxn id="629" idx="3"/>
          </p:cNvCxnSpPr>
          <p:nvPr/>
        </p:nvCxnSpPr>
        <p:spPr>
          <a:xfrm>
            <a:off x="1840529" y="1852689"/>
            <a:ext cx="589800" cy="0"/>
          </a:xfrm>
          <a:prstGeom prst="straightConnector1">
            <a:avLst/>
          </a:prstGeom>
          <a:noFill/>
          <a:ln cap="flat" cmpd="sng" w="9525">
            <a:solidFill>
              <a:schemeClr val="dk1"/>
            </a:solidFill>
            <a:prstDash val="solid"/>
            <a:round/>
            <a:headEnd len="sm" w="sm" type="none"/>
            <a:tailEnd len="med" w="med" type="triangle"/>
          </a:ln>
        </p:spPr>
      </p:cxnSp>
      <p:sp>
        <p:nvSpPr>
          <p:cNvPr id="633" name="Google Shape;633;p38"/>
          <p:cNvSpPr/>
          <p:nvPr/>
        </p:nvSpPr>
        <p:spPr>
          <a:xfrm>
            <a:off x="2430197" y="1680250"/>
            <a:ext cx="407964"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34" name="Google Shape;634;p38"/>
          <p:cNvSpPr/>
          <p:nvPr/>
        </p:nvSpPr>
        <p:spPr>
          <a:xfrm>
            <a:off x="2430197" y="1167501"/>
            <a:ext cx="407964" cy="356248"/>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35" name="Google Shape;635;p38"/>
          <p:cNvSpPr/>
          <p:nvPr/>
        </p:nvSpPr>
        <p:spPr>
          <a:xfrm>
            <a:off x="3133580" y="1677248"/>
            <a:ext cx="407964" cy="356248"/>
          </a:xfrm>
          <a:prstGeom prst="rect">
            <a:avLst/>
          </a:prstGeom>
          <a:blipFill rotWithShape="1">
            <a:blip r:embed="rId1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36" name="Google Shape;636;p38"/>
          <p:cNvCxnSpPr>
            <a:stCxn id="633" idx="0"/>
            <a:endCxn id="634" idx="2"/>
          </p:cNvCxnSpPr>
          <p:nvPr/>
        </p:nvCxnSpPr>
        <p:spPr>
          <a:xfrm rot="10800000">
            <a:off x="2634179" y="1523650"/>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637" name="Google Shape;637;p38"/>
          <p:cNvCxnSpPr>
            <a:stCxn id="633" idx="3"/>
            <a:endCxn id="635" idx="1"/>
          </p:cNvCxnSpPr>
          <p:nvPr/>
        </p:nvCxnSpPr>
        <p:spPr>
          <a:xfrm flipH="1" rot="10800000">
            <a:off x="2838161" y="1855374"/>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638" name="Google Shape;638;p38"/>
          <p:cNvCxnSpPr>
            <a:stCxn id="635" idx="3"/>
          </p:cNvCxnSpPr>
          <p:nvPr/>
        </p:nvCxnSpPr>
        <p:spPr>
          <a:xfrm>
            <a:off x="3541544" y="1855372"/>
            <a:ext cx="589800" cy="0"/>
          </a:xfrm>
          <a:prstGeom prst="straightConnector1">
            <a:avLst/>
          </a:prstGeom>
          <a:noFill/>
          <a:ln cap="flat" cmpd="sng" w="9525">
            <a:solidFill>
              <a:schemeClr val="dk1"/>
            </a:solidFill>
            <a:prstDash val="solid"/>
            <a:round/>
            <a:headEnd len="sm" w="sm" type="none"/>
            <a:tailEnd len="med" w="med" type="triangle"/>
          </a:ln>
        </p:spPr>
      </p:cxnSp>
      <p:sp>
        <p:nvSpPr>
          <p:cNvPr id="639" name="Google Shape;639;p38"/>
          <p:cNvSpPr/>
          <p:nvPr/>
        </p:nvSpPr>
        <p:spPr>
          <a:xfrm>
            <a:off x="4113631" y="1678076"/>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40" name="Google Shape;640;p38"/>
          <p:cNvSpPr/>
          <p:nvPr/>
        </p:nvSpPr>
        <p:spPr>
          <a:xfrm>
            <a:off x="4113631" y="1165327"/>
            <a:ext cx="407964" cy="356248"/>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41" name="Google Shape;641;p38"/>
          <p:cNvSpPr/>
          <p:nvPr/>
        </p:nvSpPr>
        <p:spPr>
          <a:xfrm>
            <a:off x="4817014" y="1675074"/>
            <a:ext cx="407964" cy="356248"/>
          </a:xfrm>
          <a:prstGeom prst="rect">
            <a:avLst/>
          </a:prstGeom>
          <a:blipFill rotWithShape="1">
            <a:blip r:embed="rId2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42" name="Google Shape;642;p38"/>
          <p:cNvCxnSpPr>
            <a:stCxn id="639" idx="0"/>
            <a:endCxn id="640" idx="2"/>
          </p:cNvCxnSpPr>
          <p:nvPr/>
        </p:nvCxnSpPr>
        <p:spPr>
          <a:xfrm rot="10800000">
            <a:off x="4317613" y="1521476"/>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643" name="Google Shape;643;p38"/>
          <p:cNvCxnSpPr>
            <a:stCxn id="639" idx="3"/>
            <a:endCxn id="641" idx="1"/>
          </p:cNvCxnSpPr>
          <p:nvPr/>
        </p:nvCxnSpPr>
        <p:spPr>
          <a:xfrm flipH="1" rot="10800000">
            <a:off x="4521595" y="1853200"/>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644" name="Google Shape;644;p38"/>
          <p:cNvCxnSpPr>
            <a:stCxn id="641" idx="3"/>
          </p:cNvCxnSpPr>
          <p:nvPr/>
        </p:nvCxnSpPr>
        <p:spPr>
          <a:xfrm>
            <a:off x="5224978" y="1853198"/>
            <a:ext cx="589800" cy="0"/>
          </a:xfrm>
          <a:prstGeom prst="straightConnector1">
            <a:avLst/>
          </a:prstGeom>
          <a:noFill/>
          <a:ln cap="flat" cmpd="sng" w="9525">
            <a:solidFill>
              <a:schemeClr val="dk1"/>
            </a:solidFill>
            <a:prstDash val="solid"/>
            <a:round/>
            <a:headEnd len="sm" w="sm" type="none"/>
            <a:tailEnd len="med" w="med" type="triangle"/>
          </a:ln>
        </p:spPr>
      </p:cxnSp>
      <p:sp>
        <p:nvSpPr>
          <p:cNvPr id="645" name="Google Shape;645;p38"/>
          <p:cNvSpPr/>
          <p:nvPr/>
        </p:nvSpPr>
        <p:spPr>
          <a:xfrm>
            <a:off x="5831058" y="1677567"/>
            <a:ext cx="407964" cy="356248"/>
          </a:xfrm>
          <a:prstGeom prst="rect">
            <a:avLst/>
          </a:prstGeom>
          <a:blipFill rotWithShape="1">
            <a:blip r:embed="rId2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46" name="Google Shape;646;p38"/>
          <p:cNvSpPr/>
          <p:nvPr/>
        </p:nvSpPr>
        <p:spPr>
          <a:xfrm>
            <a:off x="5831058" y="1164818"/>
            <a:ext cx="407964" cy="356248"/>
          </a:xfrm>
          <a:prstGeom prst="rect">
            <a:avLst/>
          </a:prstGeom>
          <a:blipFill rotWithShape="1">
            <a:blip r:embed="rId2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47" name="Google Shape;647;p38"/>
          <p:cNvSpPr/>
          <p:nvPr/>
        </p:nvSpPr>
        <p:spPr>
          <a:xfrm>
            <a:off x="6534441" y="1674565"/>
            <a:ext cx="407964" cy="356248"/>
          </a:xfrm>
          <a:prstGeom prst="rect">
            <a:avLst/>
          </a:prstGeom>
          <a:blipFill rotWithShape="1">
            <a:blip r:embed="rId2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48" name="Google Shape;648;p38"/>
          <p:cNvCxnSpPr>
            <a:stCxn id="645" idx="0"/>
            <a:endCxn id="646" idx="2"/>
          </p:cNvCxnSpPr>
          <p:nvPr/>
        </p:nvCxnSpPr>
        <p:spPr>
          <a:xfrm rot="10800000">
            <a:off x="6035040" y="1520967"/>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649" name="Google Shape;649;p38"/>
          <p:cNvCxnSpPr>
            <a:stCxn id="645" idx="3"/>
            <a:endCxn id="647" idx="1"/>
          </p:cNvCxnSpPr>
          <p:nvPr/>
        </p:nvCxnSpPr>
        <p:spPr>
          <a:xfrm flipH="1" rot="10800000">
            <a:off x="6239022" y="1852691"/>
            <a:ext cx="295500" cy="3000"/>
          </a:xfrm>
          <a:prstGeom prst="straightConnector1">
            <a:avLst/>
          </a:prstGeom>
          <a:noFill/>
          <a:ln cap="flat" cmpd="sng" w="9525">
            <a:solidFill>
              <a:schemeClr val="dk1"/>
            </a:solidFill>
            <a:prstDash val="solid"/>
            <a:round/>
            <a:headEnd len="sm" w="sm" type="none"/>
            <a:tailEnd len="med" w="med" type="triangle"/>
          </a:ln>
        </p:spPr>
      </p:cxnSp>
      <p:cxnSp>
        <p:nvCxnSpPr>
          <p:cNvPr id="650" name="Google Shape;650;p38"/>
          <p:cNvCxnSpPr>
            <a:stCxn id="647" idx="3"/>
          </p:cNvCxnSpPr>
          <p:nvPr/>
        </p:nvCxnSpPr>
        <p:spPr>
          <a:xfrm>
            <a:off x="6942405" y="1852689"/>
            <a:ext cx="589800" cy="0"/>
          </a:xfrm>
          <a:prstGeom prst="straightConnector1">
            <a:avLst/>
          </a:prstGeom>
          <a:noFill/>
          <a:ln cap="flat" cmpd="sng" w="9525">
            <a:solidFill>
              <a:schemeClr val="dk1"/>
            </a:solidFill>
            <a:prstDash val="solid"/>
            <a:round/>
            <a:headEnd len="sm" w="sm" type="none"/>
            <a:tailEnd len="med" w="med" type="triangle"/>
          </a:ln>
        </p:spPr>
      </p:cxnSp>
      <p:sp>
        <p:nvSpPr>
          <p:cNvPr id="651" name="Google Shape;651;p38"/>
          <p:cNvSpPr/>
          <p:nvPr/>
        </p:nvSpPr>
        <p:spPr>
          <a:xfrm>
            <a:off x="7534425" y="1677352"/>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52" name="Google Shape;652;p38"/>
          <p:cNvSpPr/>
          <p:nvPr/>
        </p:nvSpPr>
        <p:spPr>
          <a:xfrm>
            <a:off x="7534425" y="1164603"/>
            <a:ext cx="407964" cy="356248"/>
          </a:xfrm>
          <a:prstGeom prst="rect">
            <a:avLst/>
          </a:prstGeom>
          <a:blipFill rotWithShape="1">
            <a:blip r:embed="rId2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653" name="Google Shape;653;p38"/>
          <p:cNvSpPr/>
          <p:nvPr/>
        </p:nvSpPr>
        <p:spPr>
          <a:xfrm>
            <a:off x="8237808" y="1674350"/>
            <a:ext cx="407964" cy="356248"/>
          </a:xfrm>
          <a:prstGeom prst="rect">
            <a:avLst/>
          </a:prstGeom>
          <a:blipFill rotWithShape="1">
            <a:blip r:embed="rId2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54" name="Google Shape;654;p38"/>
          <p:cNvCxnSpPr>
            <a:stCxn id="651" idx="0"/>
            <a:endCxn id="652" idx="2"/>
          </p:cNvCxnSpPr>
          <p:nvPr/>
        </p:nvCxnSpPr>
        <p:spPr>
          <a:xfrm rot="10800000">
            <a:off x="7738407" y="1520752"/>
            <a:ext cx="0" cy="156600"/>
          </a:xfrm>
          <a:prstGeom prst="straightConnector1">
            <a:avLst/>
          </a:prstGeom>
          <a:noFill/>
          <a:ln cap="flat" cmpd="sng" w="9525">
            <a:solidFill>
              <a:schemeClr val="dk1"/>
            </a:solidFill>
            <a:prstDash val="solid"/>
            <a:round/>
            <a:headEnd len="sm" w="sm" type="none"/>
            <a:tailEnd len="med" w="med" type="triangle"/>
          </a:ln>
        </p:spPr>
      </p:cxnSp>
      <p:cxnSp>
        <p:nvCxnSpPr>
          <p:cNvPr id="655" name="Google Shape;655;p38"/>
          <p:cNvCxnSpPr>
            <a:stCxn id="651" idx="3"/>
            <a:endCxn id="653" idx="1"/>
          </p:cNvCxnSpPr>
          <p:nvPr/>
        </p:nvCxnSpPr>
        <p:spPr>
          <a:xfrm flipH="1" rot="10800000">
            <a:off x="7942389" y="1852476"/>
            <a:ext cx="295500" cy="3000"/>
          </a:xfrm>
          <a:prstGeom prst="straightConnector1">
            <a:avLst/>
          </a:prstGeom>
          <a:noFill/>
          <a:ln cap="flat" cmpd="sng" w="9525">
            <a:solidFill>
              <a:schemeClr val="dk1"/>
            </a:solidFill>
            <a:prstDash val="solid"/>
            <a:round/>
            <a:headEnd len="sm" w="sm" type="none"/>
            <a:tailEnd len="med" w="med" type="triangle"/>
          </a:ln>
        </p:spPr>
      </p:cxnSp>
      <p:sp>
        <p:nvSpPr>
          <p:cNvPr id="656" name="Google Shape;656;p38"/>
          <p:cNvSpPr/>
          <p:nvPr/>
        </p:nvSpPr>
        <p:spPr>
          <a:xfrm>
            <a:off x="724500" y="2202694"/>
            <a:ext cx="407964" cy="356248"/>
          </a:xfrm>
          <a:prstGeom prst="rect">
            <a:avLst/>
          </a:prstGeom>
          <a:blipFill rotWithShape="1">
            <a:blip r:embed="rId2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57" name="Google Shape;657;p38"/>
          <p:cNvCxnSpPr/>
          <p:nvPr/>
        </p:nvCxnSpPr>
        <p:spPr>
          <a:xfrm rot="10800000">
            <a:off x="928482" y="2030598"/>
            <a:ext cx="0" cy="156501"/>
          </a:xfrm>
          <a:prstGeom prst="straightConnector1">
            <a:avLst/>
          </a:prstGeom>
          <a:noFill/>
          <a:ln cap="flat" cmpd="sng" w="9525">
            <a:solidFill>
              <a:schemeClr val="dk1"/>
            </a:solidFill>
            <a:prstDash val="solid"/>
            <a:round/>
            <a:headEnd len="sm" w="sm" type="none"/>
            <a:tailEnd len="med" w="med" type="triangle"/>
          </a:ln>
        </p:spPr>
      </p:cxnSp>
      <p:sp>
        <p:nvSpPr>
          <p:cNvPr id="658" name="Google Shape;658;p38"/>
          <p:cNvSpPr/>
          <p:nvPr/>
        </p:nvSpPr>
        <p:spPr>
          <a:xfrm>
            <a:off x="2430197" y="2214622"/>
            <a:ext cx="407964" cy="356248"/>
          </a:xfrm>
          <a:prstGeom prst="rect">
            <a:avLst/>
          </a:prstGeom>
          <a:blipFill rotWithShape="1">
            <a:blip r:embed="rId2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59" name="Google Shape;659;p38"/>
          <p:cNvCxnSpPr/>
          <p:nvPr/>
        </p:nvCxnSpPr>
        <p:spPr>
          <a:xfrm rot="10800000">
            <a:off x="2634179" y="2042526"/>
            <a:ext cx="0" cy="156501"/>
          </a:xfrm>
          <a:prstGeom prst="straightConnector1">
            <a:avLst/>
          </a:prstGeom>
          <a:noFill/>
          <a:ln cap="flat" cmpd="sng" w="9525">
            <a:solidFill>
              <a:schemeClr val="dk1"/>
            </a:solidFill>
            <a:prstDash val="solid"/>
            <a:round/>
            <a:headEnd len="sm" w="sm" type="none"/>
            <a:tailEnd len="med" w="med" type="triangle"/>
          </a:ln>
        </p:spPr>
      </p:cxnSp>
      <p:sp>
        <p:nvSpPr>
          <p:cNvPr id="660" name="Google Shape;660;p38"/>
          <p:cNvSpPr/>
          <p:nvPr/>
        </p:nvSpPr>
        <p:spPr>
          <a:xfrm>
            <a:off x="4113631" y="2207321"/>
            <a:ext cx="407964" cy="356248"/>
          </a:xfrm>
          <a:prstGeom prst="rect">
            <a:avLst/>
          </a:prstGeom>
          <a:blipFill rotWithShape="1">
            <a:blip r:embed="rId2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61" name="Google Shape;661;p38"/>
          <p:cNvCxnSpPr/>
          <p:nvPr/>
        </p:nvCxnSpPr>
        <p:spPr>
          <a:xfrm rot="10800000">
            <a:off x="4317613" y="2035225"/>
            <a:ext cx="0" cy="156501"/>
          </a:xfrm>
          <a:prstGeom prst="straightConnector1">
            <a:avLst/>
          </a:prstGeom>
          <a:noFill/>
          <a:ln cap="flat" cmpd="sng" w="9525">
            <a:solidFill>
              <a:schemeClr val="dk1"/>
            </a:solidFill>
            <a:prstDash val="solid"/>
            <a:round/>
            <a:headEnd len="sm" w="sm" type="none"/>
            <a:tailEnd len="med" w="med" type="triangle"/>
          </a:ln>
        </p:spPr>
      </p:cxnSp>
      <p:sp>
        <p:nvSpPr>
          <p:cNvPr id="662" name="Google Shape;662;p38"/>
          <p:cNvSpPr/>
          <p:nvPr/>
        </p:nvSpPr>
        <p:spPr>
          <a:xfrm>
            <a:off x="5814646" y="2207321"/>
            <a:ext cx="407964" cy="356248"/>
          </a:xfrm>
          <a:prstGeom prst="rect">
            <a:avLst/>
          </a:prstGeom>
          <a:blipFill rotWithShape="1">
            <a:blip r:embed="rId2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63" name="Google Shape;663;p38"/>
          <p:cNvCxnSpPr/>
          <p:nvPr/>
        </p:nvCxnSpPr>
        <p:spPr>
          <a:xfrm rot="10800000">
            <a:off x="6018628" y="2035225"/>
            <a:ext cx="0" cy="156501"/>
          </a:xfrm>
          <a:prstGeom prst="straightConnector1">
            <a:avLst/>
          </a:prstGeom>
          <a:noFill/>
          <a:ln cap="flat" cmpd="sng" w="9525">
            <a:solidFill>
              <a:schemeClr val="dk1"/>
            </a:solidFill>
            <a:prstDash val="solid"/>
            <a:round/>
            <a:headEnd len="sm" w="sm" type="none"/>
            <a:tailEnd len="med" w="med" type="triangle"/>
          </a:ln>
        </p:spPr>
      </p:cxnSp>
      <p:sp>
        <p:nvSpPr>
          <p:cNvPr id="664" name="Google Shape;664;p38"/>
          <p:cNvSpPr/>
          <p:nvPr/>
        </p:nvSpPr>
        <p:spPr>
          <a:xfrm>
            <a:off x="7534425" y="2214622"/>
            <a:ext cx="407964" cy="356248"/>
          </a:xfrm>
          <a:prstGeom prst="rect">
            <a:avLst/>
          </a:prstGeom>
          <a:blipFill rotWithShape="1">
            <a:blip r:embed="rId3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65" name="Google Shape;665;p38"/>
          <p:cNvCxnSpPr/>
          <p:nvPr/>
        </p:nvCxnSpPr>
        <p:spPr>
          <a:xfrm rot="10800000">
            <a:off x="7738407" y="2042526"/>
            <a:ext cx="0" cy="156501"/>
          </a:xfrm>
          <a:prstGeom prst="straightConnector1">
            <a:avLst/>
          </a:prstGeom>
          <a:noFill/>
          <a:ln cap="flat" cmpd="sng" w="9525">
            <a:solidFill>
              <a:schemeClr val="dk1"/>
            </a:solidFill>
            <a:prstDash val="solid"/>
            <a:round/>
            <a:headEnd len="sm" w="sm" type="none"/>
            <a:tailEnd len="med" w="med" type="triangle"/>
          </a:ln>
        </p:spPr>
      </p:cxnSp>
      <p:sp>
        <p:nvSpPr>
          <p:cNvPr id="666" name="Google Shape;666;p38"/>
          <p:cNvSpPr/>
          <p:nvPr/>
        </p:nvSpPr>
        <p:spPr>
          <a:xfrm>
            <a:off x="62149" y="1686278"/>
            <a:ext cx="407964" cy="356248"/>
          </a:xfrm>
          <a:prstGeom prst="rect">
            <a:avLst/>
          </a:prstGeom>
          <a:blipFill rotWithShape="1">
            <a:blip r:embed="rId3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667" name="Google Shape;667;p38"/>
          <p:cNvCxnSpPr/>
          <p:nvPr/>
        </p:nvCxnSpPr>
        <p:spPr>
          <a:xfrm flipH="1" rot="10800000">
            <a:off x="474793" y="1862349"/>
            <a:ext cx="295419" cy="3002"/>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1" name="Shape 671"/>
        <p:cNvGrpSpPr/>
        <p:nvPr/>
      </p:nvGrpSpPr>
      <p:grpSpPr>
        <a:xfrm>
          <a:off x="0" y="0"/>
          <a:ext cx="0" cy="0"/>
          <a:chOff x="0" y="0"/>
          <a:chExt cx="0" cy="0"/>
        </a:xfrm>
      </p:grpSpPr>
      <p:sp>
        <p:nvSpPr>
          <p:cNvPr id="672" name="Google Shape;672;p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This kind of architecture performs well (SOTA circa 2016).</a:t>
            </a:r>
            <a:endParaRPr/>
          </a:p>
        </p:txBody>
      </p:sp>
      <p:pic>
        <p:nvPicPr>
          <p:cNvPr id="673" name="Google Shape;673;p39"/>
          <p:cNvPicPr preferRelativeResize="0"/>
          <p:nvPr/>
        </p:nvPicPr>
        <p:blipFill rotWithShape="1">
          <a:blip r:embed="rId3">
            <a:alphaModFix/>
          </a:blip>
          <a:srcRect b="0" l="0" r="0" t="0"/>
          <a:stretch/>
        </p:blipFill>
        <p:spPr>
          <a:xfrm>
            <a:off x="407962" y="1413804"/>
            <a:ext cx="5507503" cy="2912394"/>
          </a:xfrm>
          <a:prstGeom prst="rect">
            <a:avLst/>
          </a:prstGeom>
          <a:noFill/>
          <a:ln>
            <a:noFill/>
          </a:ln>
        </p:spPr>
      </p:pic>
      <p:pic>
        <p:nvPicPr>
          <p:cNvPr id="674" name="Google Shape;674;p39"/>
          <p:cNvPicPr preferRelativeResize="0"/>
          <p:nvPr/>
        </p:nvPicPr>
        <p:blipFill rotWithShape="1">
          <a:blip r:embed="rId4">
            <a:alphaModFix/>
          </a:blip>
          <a:srcRect b="0" l="0" r="0" t="0"/>
          <a:stretch/>
        </p:blipFill>
        <p:spPr>
          <a:xfrm>
            <a:off x="6156827" y="1146197"/>
            <a:ext cx="2579211" cy="377416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8" name="Shape 678"/>
        <p:cNvGrpSpPr/>
        <p:nvPr/>
      </p:nvGrpSpPr>
      <p:grpSpPr>
        <a:xfrm>
          <a:off x="0" y="0"/>
          <a:ext cx="0" cy="0"/>
          <a:chOff x="0" y="0"/>
          <a:chExt cx="0" cy="0"/>
        </a:xfrm>
      </p:grpSpPr>
      <p:sp>
        <p:nvSpPr>
          <p:cNvPr id="679" name="Google Shape;679;p40"/>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US"/>
              <a:t>Does attention have an inductive bias?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3" name="Shape 683"/>
        <p:cNvGrpSpPr/>
        <p:nvPr/>
      </p:nvGrpSpPr>
      <p:grpSpPr>
        <a:xfrm>
          <a:off x="0" y="0"/>
          <a:ext cx="0" cy="0"/>
          <a:chOff x="0" y="0"/>
          <a:chExt cx="0" cy="0"/>
        </a:xfrm>
      </p:grpSpPr>
      <p:sp>
        <p:nvSpPr>
          <p:cNvPr id="684" name="Google Shape;684;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Interpreting attention as an inductive bias</a:t>
            </a:r>
            <a:endParaRPr/>
          </a:p>
        </p:txBody>
      </p:sp>
      <p:sp>
        <p:nvSpPr>
          <p:cNvPr id="685" name="Google Shape;685;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US"/>
              <a:t>L1 regularization confers a sparsity prior at the level of params.</a:t>
            </a:r>
            <a:endParaRPr/>
          </a:p>
          <a:p>
            <a:pPr indent="-342900" lvl="0" marL="457200" rtl="0" algn="l">
              <a:lnSpc>
                <a:spcPct val="115000"/>
              </a:lnSpc>
              <a:spcBef>
                <a:spcPts val="0"/>
              </a:spcBef>
              <a:spcAft>
                <a:spcPts val="0"/>
              </a:spcAft>
              <a:buSzPts val="1800"/>
              <a:buChar char="●"/>
            </a:pPr>
            <a:r>
              <a:rPr lang="en-US"/>
              <a:t>(Hard) attention confers a sparsity prior at the level of computation/information flow.</a:t>
            </a:r>
            <a:endParaRPr/>
          </a:p>
          <a:p>
            <a:pPr indent="-342900" lvl="0" marL="457200" rtl="0" algn="l">
              <a:lnSpc>
                <a:spcPct val="115000"/>
              </a:lnSpc>
              <a:spcBef>
                <a:spcPts val="0"/>
              </a:spcBef>
              <a:spcAft>
                <a:spcPts val="0"/>
              </a:spcAft>
              <a:buSzPts val="1800"/>
              <a:buChar char="●"/>
            </a:pPr>
            <a:r>
              <a:rPr lang="en-US"/>
              <a:t>Soft attention : hard attention :: L2 regularization : L1 regularization.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Today's Agenda</a:t>
            </a:r>
            <a:endParaRPr/>
          </a:p>
        </p:txBody>
      </p:sp>
      <p:sp>
        <p:nvSpPr>
          <p:cNvPr id="71" name="Google Shape;71;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SzPts val="1800"/>
              <a:buChar char="●"/>
            </a:pPr>
            <a:r>
              <a:rPr lang="en-US"/>
              <a:t>HW2 overview and project clarifications</a:t>
            </a:r>
            <a:endParaRPr/>
          </a:p>
          <a:p>
            <a:pPr indent="-342900" lvl="0" marL="457200" marR="0" rtl="0" algn="l">
              <a:lnSpc>
                <a:spcPct val="115000"/>
              </a:lnSpc>
              <a:spcBef>
                <a:spcPts val="0"/>
              </a:spcBef>
              <a:spcAft>
                <a:spcPts val="0"/>
              </a:spcAft>
              <a:buSzPts val="1800"/>
              <a:buChar char="●"/>
            </a:pPr>
            <a:r>
              <a:rPr lang="en-US"/>
              <a:t>Attention (cont.)</a:t>
            </a:r>
            <a:endParaRPr/>
          </a:p>
          <a:p>
            <a:pPr indent="-317500" lvl="1" marL="914400" marR="0" rtl="0" algn="l">
              <a:lnSpc>
                <a:spcPct val="115000"/>
              </a:lnSpc>
              <a:spcBef>
                <a:spcPts val="0"/>
              </a:spcBef>
              <a:spcAft>
                <a:spcPts val="0"/>
              </a:spcAft>
              <a:buSzPts val="1400"/>
              <a:buChar char="○"/>
            </a:pPr>
            <a:r>
              <a:rPr lang="en-US"/>
              <a:t>PyTorch implementation</a:t>
            </a:r>
            <a:endParaRPr/>
          </a:p>
          <a:p>
            <a:pPr indent="-317500" lvl="1" marL="914400" marR="0" rtl="0" algn="l">
              <a:lnSpc>
                <a:spcPct val="115000"/>
              </a:lnSpc>
              <a:spcBef>
                <a:spcPts val="0"/>
              </a:spcBef>
              <a:spcAft>
                <a:spcPts val="0"/>
              </a:spcAft>
              <a:buSzPts val="1400"/>
              <a:buChar char="○"/>
            </a:pPr>
            <a:r>
              <a:rPr lang="en-US"/>
              <a:t>Does it have an inductive bias?</a:t>
            </a:r>
            <a:endParaRPr/>
          </a:p>
          <a:p>
            <a:pPr indent="-342900" lvl="0" marL="457200" marR="0" rtl="0" algn="l">
              <a:lnSpc>
                <a:spcPct val="115000"/>
              </a:lnSpc>
              <a:spcBef>
                <a:spcPts val="0"/>
              </a:spcBef>
              <a:spcAft>
                <a:spcPts val="0"/>
              </a:spcAft>
              <a:buSzPts val="1800"/>
              <a:buChar char="●"/>
            </a:pPr>
            <a:r>
              <a:rPr lang="en-US"/>
              <a:t>The transformer model</a:t>
            </a:r>
            <a:endParaRPr/>
          </a:p>
          <a:p>
            <a:pPr indent="-317500" lvl="1" marL="914400" marR="0" rtl="0" algn="l">
              <a:lnSpc>
                <a:spcPct val="115000"/>
              </a:lnSpc>
              <a:spcBef>
                <a:spcPts val="0"/>
              </a:spcBef>
              <a:spcAft>
                <a:spcPts val="0"/>
              </a:spcAft>
              <a:buSzPts val="1400"/>
              <a:buChar char="○"/>
            </a:pPr>
            <a:r>
              <a:rPr lang="en-US"/>
              <a:t>The overall architecture</a:t>
            </a:r>
            <a:endParaRPr/>
          </a:p>
          <a:p>
            <a:pPr indent="-317500" lvl="1" marL="914400" rtl="0" algn="l">
              <a:lnSpc>
                <a:spcPct val="115000"/>
              </a:lnSpc>
              <a:spcBef>
                <a:spcPts val="0"/>
              </a:spcBef>
              <a:spcAft>
                <a:spcPts val="0"/>
              </a:spcAft>
              <a:buSzPts val="1400"/>
              <a:buChar char="○"/>
            </a:pPr>
            <a:r>
              <a:rPr lang="en-US"/>
              <a:t>Multi-head attention</a:t>
            </a:r>
            <a:endParaRPr/>
          </a:p>
          <a:p>
            <a:pPr indent="-317500" lvl="1" marL="914400" marR="0" rtl="0" algn="l">
              <a:lnSpc>
                <a:spcPct val="115000"/>
              </a:lnSpc>
              <a:spcBef>
                <a:spcPts val="0"/>
              </a:spcBef>
              <a:spcAft>
                <a:spcPts val="0"/>
              </a:spcAft>
              <a:buSzPts val="1400"/>
              <a:buChar char="○"/>
            </a:pPr>
            <a:r>
              <a:rPr lang="en-US"/>
              <a:t>PyTorch implementation</a:t>
            </a:r>
            <a:endParaRPr/>
          </a:p>
          <a:p>
            <a:pPr indent="-342900" lvl="0" marL="457200" marR="0" rtl="0" algn="l">
              <a:lnSpc>
                <a:spcPct val="115000"/>
              </a:lnSpc>
              <a:spcBef>
                <a:spcPts val="0"/>
              </a:spcBef>
              <a:spcAft>
                <a:spcPts val="0"/>
              </a:spcAft>
              <a:buSzPts val="1800"/>
              <a:buChar char="●"/>
            </a:pPr>
            <a:r>
              <a:rPr lang="en-US"/>
              <a:t>The cutting-edge of RNNs and transformers</a:t>
            </a:r>
            <a:endParaRPr/>
          </a:p>
          <a:p>
            <a:pPr indent="-317500" lvl="1" marL="914400" marR="0" rtl="0" algn="l">
              <a:lnSpc>
                <a:spcPct val="115000"/>
              </a:lnSpc>
              <a:spcBef>
                <a:spcPts val="0"/>
              </a:spcBef>
              <a:spcAft>
                <a:spcPts val="0"/>
              </a:spcAft>
              <a:buSzPts val="1400"/>
              <a:buChar char="○"/>
            </a:pPr>
            <a:r>
              <a:rPr lang="en-US"/>
              <a:t>ELMo</a:t>
            </a:r>
            <a:endParaRPr/>
          </a:p>
          <a:p>
            <a:pPr indent="-317500" lvl="1" marL="914400" marR="0" rtl="0" algn="l">
              <a:lnSpc>
                <a:spcPct val="115000"/>
              </a:lnSpc>
              <a:spcBef>
                <a:spcPts val="0"/>
              </a:spcBef>
              <a:spcAft>
                <a:spcPts val="0"/>
              </a:spcAft>
              <a:buSzPts val="1400"/>
              <a:buChar char="○"/>
            </a:pPr>
            <a:r>
              <a:rPr lang="en-US"/>
              <a:t>BERT</a:t>
            </a:r>
            <a:endParaRPr/>
          </a:p>
          <a:p>
            <a:pPr indent="-317500" lvl="1" marL="914400" marR="0" rtl="0" algn="l">
              <a:lnSpc>
                <a:spcPct val="115000"/>
              </a:lnSpc>
              <a:spcBef>
                <a:spcPts val="0"/>
              </a:spcBef>
              <a:spcAft>
                <a:spcPts val="0"/>
              </a:spcAft>
              <a:buSzPts val="1400"/>
              <a:buChar char="○"/>
            </a:pPr>
            <a:r>
              <a:rPr lang="en-US"/>
              <a:t>GPT-2</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9" name="Shape 689"/>
        <p:cNvGrpSpPr/>
        <p:nvPr/>
      </p:nvGrpSpPr>
      <p:grpSpPr>
        <a:xfrm>
          <a:off x="0" y="0"/>
          <a:ext cx="0" cy="0"/>
          <a:chOff x="0" y="0"/>
          <a:chExt cx="0" cy="0"/>
        </a:xfrm>
      </p:grpSpPr>
      <p:sp>
        <p:nvSpPr>
          <p:cNvPr id="690" name="Google Shape;690;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What’s wrong with attentioned seq2seq models?</a:t>
            </a:r>
            <a:endParaRPr/>
          </a:p>
        </p:txBody>
      </p:sp>
      <p:sp>
        <p:nvSpPr>
          <p:cNvPr id="691" name="Google Shape;691;p4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US"/>
              <a:t>The (optional) encoder is still an RNN.</a:t>
            </a:r>
            <a:endParaRPr/>
          </a:p>
          <a:p>
            <a:pPr indent="-342900" lvl="1" marL="914400" rtl="0" algn="l">
              <a:lnSpc>
                <a:spcPct val="115000"/>
              </a:lnSpc>
              <a:spcBef>
                <a:spcPts val="0"/>
              </a:spcBef>
              <a:spcAft>
                <a:spcPts val="0"/>
              </a:spcAft>
              <a:buSzPts val="1800"/>
              <a:buChar char="●"/>
            </a:pPr>
            <a:r>
              <a:rPr lang="en-US" sz="1800"/>
              <a:t>And you won’t get very far without one.</a:t>
            </a:r>
            <a:endParaRPr/>
          </a:p>
          <a:p>
            <a:pPr indent="-342900" lvl="0" marL="457200" rtl="0" algn="l">
              <a:lnSpc>
                <a:spcPct val="115000"/>
              </a:lnSpc>
              <a:spcBef>
                <a:spcPts val="0"/>
              </a:spcBef>
              <a:spcAft>
                <a:spcPts val="0"/>
              </a:spcAft>
              <a:buSzPts val="1800"/>
              <a:buChar char="●"/>
            </a:pPr>
            <a:r>
              <a:rPr lang="en-US"/>
              <a:t>The (non-negotiable) decoder is still an RNN.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5" name="Shape 695"/>
        <p:cNvGrpSpPr/>
        <p:nvPr/>
      </p:nvGrpSpPr>
      <p:grpSpPr>
        <a:xfrm>
          <a:off x="0" y="0"/>
          <a:ext cx="0" cy="0"/>
          <a:chOff x="0" y="0"/>
          <a:chExt cx="0" cy="0"/>
        </a:xfrm>
      </p:grpSpPr>
      <p:sp>
        <p:nvSpPr>
          <p:cNvPr id="696" name="Google Shape;696;p43"/>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Transformers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0" name="Shape 700"/>
        <p:cNvGrpSpPr/>
        <p:nvPr/>
      </p:nvGrpSpPr>
      <p:grpSpPr>
        <a:xfrm>
          <a:off x="0" y="0"/>
          <a:ext cx="0" cy="0"/>
          <a:chOff x="0" y="0"/>
          <a:chExt cx="0" cy="0"/>
        </a:xfrm>
      </p:grpSpPr>
      <p:pic>
        <p:nvPicPr>
          <p:cNvPr id="701" name="Google Shape;701;p44"/>
          <p:cNvPicPr preferRelativeResize="0"/>
          <p:nvPr/>
        </p:nvPicPr>
        <p:blipFill>
          <a:blip r:embed="rId3">
            <a:alphaModFix/>
          </a:blip>
          <a:stretch>
            <a:fillRect/>
          </a:stretch>
        </p:blipFill>
        <p:spPr>
          <a:xfrm>
            <a:off x="152400" y="152400"/>
            <a:ext cx="8867726" cy="49498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5" name="Shape 705"/>
        <p:cNvGrpSpPr/>
        <p:nvPr/>
      </p:nvGrpSpPr>
      <p:grpSpPr>
        <a:xfrm>
          <a:off x="0" y="0"/>
          <a:ext cx="0" cy="0"/>
          <a:chOff x="0" y="0"/>
          <a:chExt cx="0" cy="0"/>
        </a:xfrm>
      </p:grpSpPr>
      <p:pic>
        <p:nvPicPr>
          <p:cNvPr descr="Image result for electrical transformer" id="706" name="Google Shape;706;p45"/>
          <p:cNvPicPr preferRelativeResize="0"/>
          <p:nvPr/>
        </p:nvPicPr>
        <p:blipFill rotWithShape="1">
          <a:blip r:embed="rId3">
            <a:alphaModFix/>
          </a:blip>
          <a:srcRect b="0" l="0" r="0" t="0"/>
          <a:stretch/>
        </p:blipFill>
        <p:spPr>
          <a:xfrm>
            <a:off x="1677988" y="0"/>
            <a:ext cx="5788024" cy="51435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0" name="Shape 710"/>
        <p:cNvGrpSpPr/>
        <p:nvPr/>
      </p:nvGrpSpPr>
      <p:grpSpPr>
        <a:xfrm>
          <a:off x="0" y="0"/>
          <a:ext cx="0" cy="0"/>
          <a:chOff x="0" y="0"/>
          <a:chExt cx="0" cy="0"/>
        </a:xfrm>
      </p:grpSpPr>
      <p:pic>
        <p:nvPicPr>
          <p:cNvPr descr="Image result for optimus prime" id="711" name="Google Shape;711;p46"/>
          <p:cNvPicPr preferRelativeResize="0"/>
          <p:nvPr/>
        </p:nvPicPr>
        <p:blipFill rotWithShape="1">
          <a:blip r:embed="rId3">
            <a:alphaModFix/>
          </a:blip>
          <a:srcRect b="0" l="0" r="0" t="0"/>
          <a:stretch/>
        </p:blipFill>
        <p:spPr>
          <a:xfrm>
            <a:off x="2260600" y="0"/>
            <a:ext cx="4621213" cy="5143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5" name="Shape 715"/>
        <p:cNvGrpSpPr/>
        <p:nvPr/>
      </p:nvGrpSpPr>
      <p:grpSpPr>
        <a:xfrm>
          <a:off x="0" y="0"/>
          <a:ext cx="0" cy="0"/>
          <a:chOff x="0" y="0"/>
          <a:chExt cx="0" cy="0"/>
        </a:xfrm>
      </p:grpSpPr>
      <p:pic>
        <p:nvPicPr>
          <p:cNvPr id="716" name="Google Shape;716;p47"/>
          <p:cNvPicPr preferRelativeResize="0"/>
          <p:nvPr/>
        </p:nvPicPr>
        <p:blipFill>
          <a:blip r:embed="rId3">
            <a:alphaModFix/>
          </a:blip>
          <a:stretch>
            <a:fillRect/>
          </a:stretch>
        </p:blipFill>
        <p:spPr>
          <a:xfrm>
            <a:off x="152400" y="152400"/>
            <a:ext cx="8785100" cy="46237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0" name="Shape 720"/>
        <p:cNvGrpSpPr/>
        <p:nvPr/>
      </p:nvGrpSpPr>
      <p:grpSpPr>
        <a:xfrm>
          <a:off x="0" y="0"/>
          <a:ext cx="0" cy="0"/>
          <a:chOff x="0" y="0"/>
          <a:chExt cx="0" cy="0"/>
        </a:xfrm>
      </p:grpSpPr>
      <p:sp>
        <p:nvSpPr>
          <p:cNvPr id="721" name="Google Shape;721;p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What is a transformer?</a:t>
            </a:r>
            <a:endParaRPr/>
          </a:p>
        </p:txBody>
      </p:sp>
      <p:pic>
        <p:nvPicPr>
          <p:cNvPr id="722" name="Google Shape;722;p48"/>
          <p:cNvPicPr preferRelativeResize="0"/>
          <p:nvPr/>
        </p:nvPicPr>
        <p:blipFill rotWithShape="1">
          <a:blip r:embed="rId3">
            <a:alphaModFix/>
          </a:blip>
          <a:srcRect b="0" l="0" r="0" t="0"/>
          <a:stretch/>
        </p:blipFill>
        <p:spPr>
          <a:xfrm>
            <a:off x="5584877" y="179510"/>
            <a:ext cx="3238524" cy="4784476"/>
          </a:xfrm>
          <a:prstGeom prst="rect">
            <a:avLst/>
          </a:prstGeom>
          <a:noFill/>
          <a:ln>
            <a:noFill/>
          </a:ln>
        </p:spPr>
      </p:pic>
      <p:sp>
        <p:nvSpPr>
          <p:cNvPr id="723" name="Google Shape;723;p48"/>
          <p:cNvSpPr txBox="1"/>
          <p:nvPr>
            <p:ph idx="1" type="body"/>
          </p:nvPr>
        </p:nvSpPr>
        <p:spPr>
          <a:xfrm>
            <a:off x="311700" y="1152475"/>
            <a:ext cx="5273174"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US"/>
              <a:t>A Google Brain model.</a:t>
            </a:r>
            <a:endParaRPr/>
          </a:p>
          <a:p>
            <a:pPr indent="-342900" lvl="1" marL="914400" rtl="0" algn="l">
              <a:lnSpc>
                <a:spcPct val="115000"/>
              </a:lnSpc>
              <a:spcBef>
                <a:spcPts val="0"/>
              </a:spcBef>
              <a:spcAft>
                <a:spcPts val="0"/>
              </a:spcAft>
              <a:buSzPts val="1800"/>
              <a:buFont typeface="Average"/>
              <a:buChar char="●"/>
            </a:pPr>
            <a:r>
              <a:rPr lang="en-US" sz="1800"/>
              <a:t>Variable-length input</a:t>
            </a:r>
            <a:endParaRPr/>
          </a:p>
          <a:p>
            <a:pPr indent="-342900" lvl="1" marL="914400" rtl="0" algn="l">
              <a:lnSpc>
                <a:spcPct val="115000"/>
              </a:lnSpc>
              <a:spcBef>
                <a:spcPts val="0"/>
              </a:spcBef>
              <a:spcAft>
                <a:spcPts val="0"/>
              </a:spcAft>
              <a:buSzPts val="1800"/>
              <a:buFont typeface="Average"/>
              <a:buChar char="●"/>
            </a:pPr>
            <a:r>
              <a:rPr lang="en-US" sz="1800"/>
              <a:t>Fixed-length output (but typically extended to a variable-length output)</a:t>
            </a:r>
            <a:endParaRPr/>
          </a:p>
          <a:p>
            <a:pPr indent="-342900" lvl="1" marL="914400" rtl="0" algn="l">
              <a:lnSpc>
                <a:spcPct val="115000"/>
              </a:lnSpc>
              <a:spcBef>
                <a:spcPts val="0"/>
              </a:spcBef>
              <a:spcAft>
                <a:spcPts val="0"/>
              </a:spcAft>
              <a:buSzPts val="1800"/>
              <a:buFont typeface="Average"/>
              <a:buChar char="●"/>
            </a:pPr>
            <a:r>
              <a:rPr b="1" lang="en-US" sz="1800"/>
              <a:t>No recurrence</a:t>
            </a:r>
            <a:endParaRPr/>
          </a:p>
          <a:p>
            <a:pPr indent="-342900" lvl="1" marL="914400" rtl="0" algn="l">
              <a:lnSpc>
                <a:spcPct val="115000"/>
              </a:lnSpc>
              <a:spcBef>
                <a:spcPts val="0"/>
              </a:spcBef>
              <a:spcAft>
                <a:spcPts val="0"/>
              </a:spcAft>
              <a:buSzPts val="1800"/>
              <a:buFont typeface="Average"/>
              <a:buChar char="●"/>
            </a:pPr>
            <a:r>
              <a:rPr lang="en-US" sz="1800"/>
              <a:t>Surprisingly not patented.</a:t>
            </a:r>
            <a:endParaRPr/>
          </a:p>
          <a:p>
            <a:pPr indent="-342900" lvl="0" marL="457200" rtl="0" algn="l">
              <a:lnSpc>
                <a:spcPct val="115000"/>
              </a:lnSpc>
              <a:spcBef>
                <a:spcPts val="0"/>
              </a:spcBef>
              <a:spcAft>
                <a:spcPts val="0"/>
              </a:spcAft>
              <a:buSzPts val="1800"/>
              <a:buChar char="●"/>
            </a:pPr>
            <a:r>
              <a:rPr lang="en-US"/>
              <a:t>Uses 3 kinds of attention</a:t>
            </a:r>
            <a:endParaRPr/>
          </a:p>
          <a:p>
            <a:pPr indent="-342900" lvl="1" marL="914400" rtl="0" algn="l">
              <a:lnSpc>
                <a:spcPct val="115000"/>
              </a:lnSpc>
              <a:spcBef>
                <a:spcPts val="0"/>
              </a:spcBef>
              <a:spcAft>
                <a:spcPts val="0"/>
              </a:spcAft>
              <a:buSzPts val="1800"/>
              <a:buFont typeface="Average"/>
              <a:buChar char="●"/>
            </a:pPr>
            <a:r>
              <a:rPr lang="en-US" sz="1800"/>
              <a:t>Encoder self-attention.</a:t>
            </a:r>
            <a:endParaRPr/>
          </a:p>
          <a:p>
            <a:pPr indent="-342900" lvl="1" marL="914400" rtl="0" algn="l">
              <a:lnSpc>
                <a:spcPct val="115000"/>
              </a:lnSpc>
              <a:spcBef>
                <a:spcPts val="0"/>
              </a:spcBef>
              <a:spcAft>
                <a:spcPts val="0"/>
              </a:spcAft>
              <a:buSzPts val="1800"/>
              <a:buFont typeface="Average"/>
              <a:buChar char="●"/>
            </a:pPr>
            <a:r>
              <a:rPr lang="en-US" sz="1800"/>
              <a:t>Decoder self-attention.</a:t>
            </a:r>
            <a:endParaRPr/>
          </a:p>
          <a:p>
            <a:pPr indent="-342900" lvl="1" marL="914400" rtl="0" algn="l">
              <a:lnSpc>
                <a:spcPct val="115000"/>
              </a:lnSpc>
              <a:spcBef>
                <a:spcPts val="0"/>
              </a:spcBef>
              <a:spcAft>
                <a:spcPts val="0"/>
              </a:spcAft>
              <a:buSzPts val="1800"/>
              <a:buFont typeface="Average"/>
              <a:buChar char="●"/>
            </a:pPr>
            <a:r>
              <a:rPr lang="en-US" sz="1800"/>
              <a:t>Encoder-decoder multi-head attention.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7" name="Shape 727"/>
        <p:cNvGrpSpPr/>
        <p:nvPr/>
      </p:nvGrpSpPr>
      <p:grpSpPr>
        <a:xfrm>
          <a:off x="0" y="0"/>
          <a:ext cx="0" cy="0"/>
          <a:chOff x="0" y="0"/>
          <a:chExt cx="0" cy="0"/>
        </a:xfrm>
      </p:grpSpPr>
      <p:sp>
        <p:nvSpPr>
          <p:cNvPr id="728" name="Google Shape;728;p49"/>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The overall architecture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2" name="Shape 732"/>
        <p:cNvGrpSpPr/>
        <p:nvPr/>
      </p:nvGrpSpPr>
      <p:grpSpPr>
        <a:xfrm>
          <a:off x="0" y="0"/>
          <a:ext cx="0" cy="0"/>
          <a:chOff x="0" y="0"/>
          <a:chExt cx="0" cy="0"/>
        </a:xfrm>
      </p:grpSpPr>
      <p:sp>
        <p:nvSpPr>
          <p:cNvPr id="733" name="Google Shape;733;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800"/>
              <a:t>Let’s blow up a transformer bit-by-bit.</a:t>
            </a:r>
            <a:endParaRPr/>
          </a:p>
        </p:txBody>
      </p:sp>
      <p:pic>
        <p:nvPicPr>
          <p:cNvPr descr="http://jalammar.github.io/images/t/the_transformer_3.png" id="734" name="Google Shape;734;p50"/>
          <p:cNvPicPr preferRelativeResize="0"/>
          <p:nvPr/>
        </p:nvPicPr>
        <p:blipFill rotWithShape="1">
          <a:blip r:embed="rId3">
            <a:alphaModFix/>
          </a:blip>
          <a:srcRect b="0" l="0" r="0" t="0"/>
          <a:stretch/>
        </p:blipFill>
        <p:spPr>
          <a:xfrm>
            <a:off x="390378" y="1785661"/>
            <a:ext cx="8363243" cy="218228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8" name="Shape 738"/>
        <p:cNvGrpSpPr/>
        <p:nvPr/>
      </p:nvGrpSpPr>
      <p:grpSpPr>
        <a:xfrm>
          <a:off x="0" y="0"/>
          <a:ext cx="0" cy="0"/>
          <a:chOff x="0" y="0"/>
          <a:chExt cx="0" cy="0"/>
        </a:xfrm>
      </p:grpSpPr>
      <p:sp>
        <p:nvSpPr>
          <p:cNvPr id="739" name="Google Shape;739;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800"/>
              <a:t>There is an encoder and a decoder.</a:t>
            </a:r>
            <a:endParaRPr/>
          </a:p>
        </p:txBody>
      </p:sp>
      <p:pic>
        <p:nvPicPr>
          <p:cNvPr descr="http://jalammar.github.io/images/t/the_transformer_3.png" id="740" name="Google Shape;740;p51"/>
          <p:cNvPicPr preferRelativeResize="0"/>
          <p:nvPr/>
        </p:nvPicPr>
        <p:blipFill rotWithShape="1">
          <a:blip r:embed="rId3">
            <a:alphaModFix/>
          </a:blip>
          <a:srcRect b="0" l="0" r="0" t="0"/>
          <a:stretch/>
        </p:blipFill>
        <p:spPr>
          <a:xfrm>
            <a:off x="311700" y="1328461"/>
            <a:ext cx="2458330" cy="641471"/>
          </a:xfrm>
          <a:prstGeom prst="rect">
            <a:avLst/>
          </a:prstGeom>
          <a:noFill/>
          <a:ln>
            <a:noFill/>
          </a:ln>
        </p:spPr>
      </p:pic>
      <p:pic>
        <p:nvPicPr>
          <p:cNvPr descr="http://jalammar.github.io/images/t/The_transformer_encoders_decoders.png" id="741" name="Google Shape;741;p51"/>
          <p:cNvPicPr preferRelativeResize="0"/>
          <p:nvPr/>
        </p:nvPicPr>
        <p:blipFill rotWithShape="1">
          <a:blip r:embed="rId4">
            <a:alphaModFix/>
          </a:blip>
          <a:srcRect b="0" l="0" r="0" t="0"/>
          <a:stretch/>
        </p:blipFill>
        <p:spPr>
          <a:xfrm>
            <a:off x="3176194" y="1328461"/>
            <a:ext cx="5374959" cy="337001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Attention</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5" name="Shape 745"/>
        <p:cNvGrpSpPr/>
        <p:nvPr/>
      </p:nvGrpSpPr>
      <p:grpSpPr>
        <a:xfrm>
          <a:off x="0" y="0"/>
          <a:ext cx="0" cy="0"/>
          <a:chOff x="0" y="0"/>
          <a:chExt cx="0" cy="0"/>
        </a:xfrm>
      </p:grpSpPr>
      <p:sp>
        <p:nvSpPr>
          <p:cNvPr id="746" name="Google Shape;746;p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800"/>
              <a:t>There are several encoder and decoder layers.</a:t>
            </a:r>
            <a:endParaRPr/>
          </a:p>
        </p:txBody>
      </p:sp>
      <p:pic>
        <p:nvPicPr>
          <p:cNvPr descr="http://jalammar.github.io/images/t/the_transformer_3.png" id="747" name="Google Shape;747;p52"/>
          <p:cNvPicPr preferRelativeResize="0"/>
          <p:nvPr/>
        </p:nvPicPr>
        <p:blipFill rotWithShape="1">
          <a:blip r:embed="rId3">
            <a:alphaModFix/>
          </a:blip>
          <a:srcRect b="0" l="0" r="0" t="0"/>
          <a:stretch/>
        </p:blipFill>
        <p:spPr>
          <a:xfrm>
            <a:off x="311700" y="1328461"/>
            <a:ext cx="2458330" cy="641471"/>
          </a:xfrm>
          <a:prstGeom prst="rect">
            <a:avLst/>
          </a:prstGeom>
          <a:noFill/>
          <a:ln>
            <a:noFill/>
          </a:ln>
        </p:spPr>
      </p:pic>
      <p:pic>
        <p:nvPicPr>
          <p:cNvPr descr="http://jalammar.github.io/images/t/The_transformer_encoders_decoders.png" id="748" name="Google Shape;748;p52"/>
          <p:cNvPicPr preferRelativeResize="0"/>
          <p:nvPr/>
        </p:nvPicPr>
        <p:blipFill rotWithShape="1">
          <a:blip r:embed="rId4">
            <a:alphaModFix/>
          </a:blip>
          <a:srcRect b="0" l="0" r="0" t="0"/>
          <a:stretch/>
        </p:blipFill>
        <p:spPr>
          <a:xfrm>
            <a:off x="311701" y="1969932"/>
            <a:ext cx="2458330" cy="1541334"/>
          </a:xfrm>
          <a:prstGeom prst="rect">
            <a:avLst/>
          </a:prstGeom>
          <a:noFill/>
          <a:ln>
            <a:noFill/>
          </a:ln>
        </p:spPr>
      </p:pic>
      <p:pic>
        <p:nvPicPr>
          <p:cNvPr descr="http://jalammar.github.io/images/t/The_transformer_encoder_decoder_stack.png" id="749" name="Google Shape;749;p52"/>
          <p:cNvPicPr preferRelativeResize="0"/>
          <p:nvPr/>
        </p:nvPicPr>
        <p:blipFill rotWithShape="1">
          <a:blip r:embed="rId5">
            <a:alphaModFix/>
          </a:blip>
          <a:srcRect b="0" l="0" r="0" t="0"/>
          <a:stretch/>
        </p:blipFill>
        <p:spPr>
          <a:xfrm>
            <a:off x="3017520" y="1328461"/>
            <a:ext cx="5472331" cy="3563173"/>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3" name="Shape 753"/>
        <p:cNvGrpSpPr/>
        <p:nvPr/>
      </p:nvGrpSpPr>
      <p:grpSpPr>
        <a:xfrm>
          <a:off x="0" y="0"/>
          <a:ext cx="0" cy="0"/>
          <a:chOff x="0" y="0"/>
          <a:chExt cx="0" cy="0"/>
        </a:xfrm>
      </p:grpSpPr>
      <p:sp>
        <p:nvSpPr>
          <p:cNvPr id="754" name="Google Shape;754;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800"/>
              <a:t>Each encoder / decoder layer has a self-attention layer and a ff.</a:t>
            </a:r>
            <a:endParaRPr/>
          </a:p>
        </p:txBody>
      </p:sp>
      <p:pic>
        <p:nvPicPr>
          <p:cNvPr descr="http://jalammar.github.io/images/t/the_transformer_3.png" id="755" name="Google Shape;755;p53"/>
          <p:cNvPicPr preferRelativeResize="0"/>
          <p:nvPr/>
        </p:nvPicPr>
        <p:blipFill rotWithShape="1">
          <a:blip r:embed="rId3">
            <a:alphaModFix/>
          </a:blip>
          <a:srcRect b="0" l="0" r="0" t="0"/>
          <a:stretch/>
        </p:blipFill>
        <p:spPr>
          <a:xfrm>
            <a:off x="311700" y="1328461"/>
            <a:ext cx="2458330" cy="641471"/>
          </a:xfrm>
          <a:prstGeom prst="rect">
            <a:avLst/>
          </a:prstGeom>
          <a:noFill/>
          <a:ln>
            <a:noFill/>
          </a:ln>
        </p:spPr>
      </p:pic>
      <p:pic>
        <p:nvPicPr>
          <p:cNvPr descr="http://jalammar.github.io/images/t/The_transformer_encoders_decoders.png" id="756" name="Google Shape;756;p53"/>
          <p:cNvPicPr preferRelativeResize="0"/>
          <p:nvPr/>
        </p:nvPicPr>
        <p:blipFill rotWithShape="1">
          <a:blip r:embed="rId4">
            <a:alphaModFix/>
          </a:blip>
          <a:srcRect b="0" l="0" r="0" t="0"/>
          <a:stretch/>
        </p:blipFill>
        <p:spPr>
          <a:xfrm>
            <a:off x="311701" y="1969932"/>
            <a:ext cx="2458330" cy="1541334"/>
          </a:xfrm>
          <a:prstGeom prst="rect">
            <a:avLst/>
          </a:prstGeom>
          <a:noFill/>
          <a:ln>
            <a:noFill/>
          </a:ln>
        </p:spPr>
      </p:pic>
      <p:pic>
        <p:nvPicPr>
          <p:cNvPr descr="http://jalammar.github.io/images/t/The_transformer_encoder_decoder_stack.png" id="757" name="Google Shape;757;p53"/>
          <p:cNvPicPr preferRelativeResize="0"/>
          <p:nvPr/>
        </p:nvPicPr>
        <p:blipFill rotWithShape="1">
          <a:blip r:embed="rId5">
            <a:alphaModFix/>
          </a:blip>
          <a:srcRect b="0" l="0" r="0" t="0"/>
          <a:stretch/>
        </p:blipFill>
        <p:spPr>
          <a:xfrm>
            <a:off x="311701" y="3499310"/>
            <a:ext cx="2458330" cy="1600681"/>
          </a:xfrm>
          <a:prstGeom prst="rect">
            <a:avLst/>
          </a:prstGeom>
          <a:noFill/>
          <a:ln>
            <a:noFill/>
          </a:ln>
        </p:spPr>
      </p:pic>
      <p:pic>
        <p:nvPicPr>
          <p:cNvPr descr="http://jalammar.github.io/images/t/Transformer_decoder.png" id="758" name="Google Shape;758;p53"/>
          <p:cNvPicPr preferRelativeResize="0"/>
          <p:nvPr/>
        </p:nvPicPr>
        <p:blipFill rotWithShape="1">
          <a:blip r:embed="rId6">
            <a:alphaModFix/>
          </a:blip>
          <a:srcRect b="0" l="0" r="0" t="0"/>
          <a:stretch/>
        </p:blipFill>
        <p:spPr>
          <a:xfrm>
            <a:off x="2665828" y="1969932"/>
            <a:ext cx="6478172" cy="2056212"/>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2" name="Shape 762"/>
        <p:cNvGrpSpPr/>
        <p:nvPr/>
      </p:nvGrpSpPr>
      <p:grpSpPr>
        <a:xfrm>
          <a:off x="0" y="0"/>
          <a:ext cx="0" cy="0"/>
          <a:chOff x="0" y="0"/>
          <a:chExt cx="0" cy="0"/>
        </a:xfrm>
      </p:grpSpPr>
      <p:sp>
        <p:nvSpPr>
          <p:cNvPr id="763" name="Google Shape;763;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800"/>
              <a:t>Transformers use the self-attention in the encoder and decoder to learn better context-sensitive representations of the inputs.</a:t>
            </a:r>
            <a:endParaRPr/>
          </a:p>
        </p:txBody>
      </p:sp>
      <p:pic>
        <p:nvPicPr>
          <p:cNvPr descr="http://jalammar.github.io/images/t/transformer_self-attention_visualization.png" id="764" name="Google Shape;764;p54"/>
          <p:cNvPicPr preferRelativeResize="0"/>
          <p:nvPr/>
        </p:nvPicPr>
        <p:blipFill rotWithShape="1">
          <a:blip r:embed="rId3">
            <a:alphaModFix/>
          </a:blip>
          <a:srcRect b="0" l="0" r="0" t="0"/>
          <a:stretch/>
        </p:blipFill>
        <p:spPr>
          <a:xfrm>
            <a:off x="746699" y="1642962"/>
            <a:ext cx="3385984" cy="32000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8" name="Shape 768"/>
        <p:cNvGrpSpPr/>
        <p:nvPr/>
      </p:nvGrpSpPr>
      <p:grpSpPr>
        <a:xfrm>
          <a:off x="0" y="0"/>
          <a:ext cx="0" cy="0"/>
          <a:chOff x="0" y="0"/>
          <a:chExt cx="0" cy="0"/>
        </a:xfrm>
      </p:grpSpPr>
      <p:sp>
        <p:nvSpPr>
          <p:cNvPr id="769" name="Google Shape;769;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800"/>
              <a:t>Transformers use the self-attention in the encoder and decoder to learn better context-sensitive representations of the inputs.</a:t>
            </a:r>
            <a:endParaRPr/>
          </a:p>
        </p:txBody>
      </p:sp>
      <p:pic>
        <p:nvPicPr>
          <p:cNvPr id="770" name="Google Shape;770;p55"/>
          <p:cNvPicPr preferRelativeResize="0"/>
          <p:nvPr/>
        </p:nvPicPr>
        <p:blipFill rotWithShape="1">
          <a:blip r:embed="rId3">
            <a:alphaModFix/>
          </a:blip>
          <a:srcRect b="0" l="0" r="0" t="0"/>
          <a:stretch/>
        </p:blipFill>
        <p:spPr>
          <a:xfrm>
            <a:off x="4715897" y="1642962"/>
            <a:ext cx="3618404" cy="3200026"/>
          </a:xfrm>
          <a:prstGeom prst="rect">
            <a:avLst/>
          </a:prstGeom>
          <a:noFill/>
          <a:ln>
            <a:noFill/>
          </a:ln>
        </p:spPr>
      </p:pic>
      <p:pic>
        <p:nvPicPr>
          <p:cNvPr descr="http://jalammar.github.io/images/t/transformer_self-attention_visualization.png" id="771" name="Google Shape;771;p55"/>
          <p:cNvPicPr preferRelativeResize="0"/>
          <p:nvPr/>
        </p:nvPicPr>
        <p:blipFill rotWithShape="1">
          <a:blip r:embed="rId4">
            <a:alphaModFix/>
          </a:blip>
          <a:srcRect b="0" l="0" r="0" t="0"/>
          <a:stretch/>
        </p:blipFill>
        <p:spPr>
          <a:xfrm>
            <a:off x="746699" y="1642962"/>
            <a:ext cx="3385984" cy="320002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5" name="Shape 775"/>
        <p:cNvGrpSpPr/>
        <p:nvPr/>
      </p:nvGrpSpPr>
      <p:grpSpPr>
        <a:xfrm>
          <a:off x="0" y="0"/>
          <a:ext cx="0" cy="0"/>
          <a:chOff x="0" y="0"/>
          <a:chExt cx="0" cy="0"/>
        </a:xfrm>
      </p:grpSpPr>
      <p:sp>
        <p:nvSpPr>
          <p:cNvPr id="776" name="Google Shape;776;p56"/>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Understanding multihead attention</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0" name="Shape 780"/>
        <p:cNvGrpSpPr/>
        <p:nvPr/>
      </p:nvGrpSpPr>
      <p:grpSpPr>
        <a:xfrm>
          <a:off x="0" y="0"/>
          <a:ext cx="0" cy="0"/>
          <a:chOff x="0" y="0"/>
          <a:chExt cx="0" cy="0"/>
        </a:xfrm>
      </p:grpSpPr>
      <p:pic>
        <p:nvPicPr>
          <p:cNvPr id="781" name="Google Shape;781;p57"/>
          <p:cNvPicPr preferRelativeResize="0"/>
          <p:nvPr/>
        </p:nvPicPr>
        <p:blipFill>
          <a:blip r:embed="rId3">
            <a:alphaModFix/>
          </a:blip>
          <a:stretch>
            <a:fillRect/>
          </a:stretch>
        </p:blipFill>
        <p:spPr>
          <a:xfrm>
            <a:off x="2757488" y="214313"/>
            <a:ext cx="3629025" cy="47148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5" name="Shape 785"/>
        <p:cNvGrpSpPr/>
        <p:nvPr/>
      </p:nvGrpSpPr>
      <p:grpSpPr>
        <a:xfrm>
          <a:off x="0" y="0"/>
          <a:ext cx="0" cy="0"/>
          <a:chOff x="0" y="0"/>
          <a:chExt cx="0" cy="0"/>
        </a:xfrm>
      </p:grpSpPr>
      <p:sp>
        <p:nvSpPr>
          <p:cNvPr id="786" name="Google Shape;786;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inputs: </a:t>
            </a:r>
            <a:r>
              <a:rPr i="1" lang="en-US"/>
              <a:t>K, V, Q</a:t>
            </a:r>
            <a:r>
              <a:rPr lang="en-US"/>
              <a:t>.</a:t>
            </a:r>
            <a:endParaRPr/>
          </a:p>
        </p:txBody>
      </p:sp>
      <p:sp>
        <p:nvSpPr>
          <p:cNvPr id="787" name="Google Shape;787;p58"/>
          <p:cNvSpPr txBox="1"/>
          <p:nvPr>
            <p:ph idx="1" type="body"/>
          </p:nvPr>
        </p:nvSpPr>
        <p:spPr>
          <a:xfrm>
            <a:off x="311700" y="1152475"/>
            <a:ext cx="81918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a:t>In seq2seq attention, we used the</a:t>
            </a:r>
            <a:r>
              <a:rPr lang="en-US"/>
              <a:t> </a:t>
            </a:r>
            <a:r>
              <a:rPr i="1" lang="en-US"/>
              <a:t>n </a:t>
            </a:r>
            <a:r>
              <a:rPr lang="en-US">
                <a:solidFill>
                  <a:srgbClr val="00FF00"/>
                </a:solidFill>
              </a:rPr>
              <a:t>encoder hidden states </a:t>
            </a:r>
            <a:r>
              <a:rPr lang="en-US"/>
              <a:t>to learn attention weights over </a:t>
            </a:r>
            <a:r>
              <a:rPr lang="en-US">
                <a:solidFill>
                  <a:srgbClr val="FF9900"/>
                </a:solidFill>
              </a:rPr>
              <a:t>themselves (the encoder hidden states)</a:t>
            </a:r>
            <a:r>
              <a:rPr lang="en-US"/>
              <a:t> in order to u</a:t>
            </a:r>
            <a:r>
              <a:rPr lang="en-US"/>
              <a:t>pdate the </a:t>
            </a:r>
            <a:r>
              <a:rPr lang="en-US">
                <a:solidFill>
                  <a:srgbClr val="00FFFF"/>
                </a:solidFill>
              </a:rPr>
              <a:t>decoder hidden state</a:t>
            </a:r>
            <a:r>
              <a:rPr lang="en-US"/>
              <a:t>.</a:t>
            </a:r>
            <a:endParaRPr/>
          </a:p>
          <a:p>
            <a:pPr indent="-342900" lvl="0" marL="457200" rtl="0" algn="l">
              <a:spcBef>
                <a:spcPts val="0"/>
              </a:spcBef>
              <a:spcAft>
                <a:spcPts val="0"/>
              </a:spcAft>
              <a:buSzPts val="1800"/>
              <a:buChar char="●"/>
            </a:pPr>
            <a:r>
              <a:rPr lang="en-US"/>
              <a:t>Rename these as </a:t>
            </a:r>
            <a:r>
              <a:rPr lang="en-US">
                <a:solidFill>
                  <a:srgbClr val="00FF00"/>
                </a:solidFill>
              </a:rPr>
              <a:t>key</a:t>
            </a:r>
            <a:r>
              <a:rPr lang="en-US"/>
              <a:t>, </a:t>
            </a:r>
            <a:r>
              <a:rPr lang="en-US">
                <a:solidFill>
                  <a:srgbClr val="FF9900"/>
                </a:solidFill>
              </a:rPr>
              <a:t>value</a:t>
            </a:r>
            <a:r>
              <a:rPr lang="en-US"/>
              <a:t>, </a:t>
            </a:r>
            <a:r>
              <a:rPr lang="en-US">
                <a:solidFill>
                  <a:srgbClr val="00FFFF"/>
                </a:solidFill>
              </a:rPr>
              <a:t>query</a:t>
            </a:r>
            <a:r>
              <a:rPr lang="en-US"/>
              <a:t>. </a:t>
            </a:r>
            <a:endParaRPr/>
          </a:p>
          <a:p>
            <a:pPr indent="-342900" lvl="0" marL="457200" rtl="0" algn="l">
              <a:spcBef>
                <a:spcPts val="0"/>
              </a:spcBef>
              <a:spcAft>
                <a:spcPts val="0"/>
              </a:spcAft>
              <a:buSzPts val="1800"/>
              <a:buChar char="●"/>
            </a:pPr>
            <a:r>
              <a:rPr lang="en-US">
                <a:solidFill>
                  <a:srgbClr val="00FF00"/>
                </a:solidFill>
              </a:rPr>
              <a:t>K</a:t>
            </a:r>
            <a:r>
              <a:rPr lang="en-US">
                <a:solidFill>
                  <a:srgbClr val="00FF00"/>
                </a:solidFill>
              </a:rPr>
              <a:t>ey vectors </a:t>
            </a:r>
            <a:r>
              <a:rPr lang="en-US"/>
              <a:t>determine the attention weights.</a:t>
            </a:r>
            <a:endParaRPr/>
          </a:p>
          <a:p>
            <a:pPr indent="-342900" lvl="0" marL="457200" rtl="0" algn="l">
              <a:spcBef>
                <a:spcPts val="0"/>
              </a:spcBef>
              <a:spcAft>
                <a:spcPts val="0"/>
              </a:spcAft>
              <a:buSzPts val="1800"/>
              <a:buChar char="●"/>
            </a:pPr>
            <a:r>
              <a:rPr lang="en-US">
                <a:solidFill>
                  <a:srgbClr val="FF9900"/>
                </a:solidFill>
              </a:rPr>
              <a:t>Value vectors </a:t>
            </a:r>
            <a:r>
              <a:rPr lang="en-US"/>
              <a:t>get multiplied by attention weights.</a:t>
            </a:r>
            <a:endParaRPr/>
          </a:p>
          <a:p>
            <a:pPr indent="-342900" lvl="0" marL="457200" rtl="0" algn="l">
              <a:spcBef>
                <a:spcPts val="0"/>
              </a:spcBef>
              <a:spcAft>
                <a:spcPts val="0"/>
              </a:spcAft>
              <a:buSzPts val="1800"/>
              <a:buChar char="●"/>
            </a:pPr>
            <a:r>
              <a:rPr lang="en-US">
                <a:solidFill>
                  <a:srgbClr val="00FFFF"/>
                </a:solidFill>
              </a:rPr>
              <a:t>Query vectors </a:t>
            </a:r>
            <a:r>
              <a:rPr lang="en-US"/>
              <a:t>are what we're trying to learn context for.</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1" name="Shape 791"/>
        <p:cNvGrpSpPr/>
        <p:nvPr/>
      </p:nvGrpSpPr>
      <p:grpSpPr>
        <a:xfrm>
          <a:off x="0" y="0"/>
          <a:ext cx="0" cy="0"/>
          <a:chOff x="0" y="0"/>
          <a:chExt cx="0" cy="0"/>
        </a:xfrm>
      </p:grpSpPr>
      <p:sp>
        <p:nvSpPr>
          <p:cNvPr id="792" name="Google Shape;792;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Scaled dot-product attention</a:t>
            </a:r>
            <a:endParaRPr/>
          </a:p>
        </p:txBody>
      </p:sp>
      <p:pic>
        <p:nvPicPr>
          <p:cNvPr id="793" name="Google Shape;793;p59"/>
          <p:cNvPicPr preferRelativeResize="0"/>
          <p:nvPr/>
        </p:nvPicPr>
        <p:blipFill>
          <a:blip r:embed="rId3">
            <a:alphaModFix/>
          </a:blip>
          <a:stretch>
            <a:fillRect/>
          </a:stretch>
        </p:blipFill>
        <p:spPr>
          <a:xfrm>
            <a:off x="543850" y="1878624"/>
            <a:ext cx="8056300" cy="1633750"/>
          </a:xfrm>
          <a:prstGeom prst="rect">
            <a:avLst/>
          </a:prstGeom>
          <a:noFill/>
          <a:ln>
            <a:noFill/>
          </a:ln>
        </p:spPr>
      </p:pic>
      <p:sp>
        <p:nvSpPr>
          <p:cNvPr id="794" name="Google Shape;794;p59"/>
          <p:cNvSpPr txBox="1"/>
          <p:nvPr>
            <p:ph idx="1" type="body"/>
          </p:nvPr>
        </p:nvSpPr>
        <p:spPr>
          <a:xfrm>
            <a:off x="311700" y="3582350"/>
            <a:ext cx="8191800" cy="1385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a:solidFill>
                  <a:srgbClr val="00FF00"/>
                </a:solidFill>
              </a:rPr>
              <a:t>Key vectors </a:t>
            </a:r>
            <a:r>
              <a:rPr lang="en-US"/>
              <a:t>determine the attention weights.</a:t>
            </a:r>
            <a:endParaRPr/>
          </a:p>
          <a:p>
            <a:pPr indent="-342900" lvl="0" marL="457200" rtl="0" algn="l">
              <a:spcBef>
                <a:spcPts val="0"/>
              </a:spcBef>
              <a:spcAft>
                <a:spcPts val="0"/>
              </a:spcAft>
              <a:buSzPts val="1800"/>
              <a:buChar char="●"/>
            </a:pPr>
            <a:r>
              <a:rPr lang="en-US">
                <a:solidFill>
                  <a:srgbClr val="FF9900"/>
                </a:solidFill>
              </a:rPr>
              <a:t>Value vectors </a:t>
            </a:r>
            <a:r>
              <a:rPr lang="en-US"/>
              <a:t>get multiplied by attention weights.</a:t>
            </a:r>
            <a:endParaRPr/>
          </a:p>
          <a:p>
            <a:pPr indent="-342900" lvl="0" marL="457200" rtl="0" algn="l">
              <a:spcBef>
                <a:spcPts val="0"/>
              </a:spcBef>
              <a:spcAft>
                <a:spcPts val="0"/>
              </a:spcAft>
              <a:buSzPts val="1800"/>
              <a:buChar char="●"/>
            </a:pPr>
            <a:r>
              <a:rPr lang="en-US">
                <a:solidFill>
                  <a:srgbClr val="00FFFF"/>
                </a:solidFill>
              </a:rPr>
              <a:t>Query vectors </a:t>
            </a:r>
            <a:r>
              <a:rPr lang="en-US"/>
              <a:t>are what we're trying to learn context for.</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8" name="Shape 798"/>
        <p:cNvGrpSpPr/>
        <p:nvPr/>
      </p:nvGrpSpPr>
      <p:grpSpPr>
        <a:xfrm>
          <a:off x="0" y="0"/>
          <a:ext cx="0" cy="0"/>
          <a:chOff x="0" y="0"/>
          <a:chExt cx="0" cy="0"/>
        </a:xfrm>
      </p:grpSpPr>
      <p:sp>
        <p:nvSpPr>
          <p:cNvPr id="799" name="Google Shape;799;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Scaled dot-product attention</a:t>
            </a:r>
            <a:endParaRPr/>
          </a:p>
        </p:txBody>
      </p:sp>
      <p:pic>
        <p:nvPicPr>
          <p:cNvPr id="800" name="Google Shape;800;p60"/>
          <p:cNvPicPr preferRelativeResize="0"/>
          <p:nvPr/>
        </p:nvPicPr>
        <p:blipFill>
          <a:blip r:embed="rId3">
            <a:alphaModFix/>
          </a:blip>
          <a:stretch>
            <a:fillRect/>
          </a:stretch>
        </p:blipFill>
        <p:spPr>
          <a:xfrm>
            <a:off x="543850" y="1878624"/>
            <a:ext cx="8056300" cy="1633750"/>
          </a:xfrm>
          <a:prstGeom prst="rect">
            <a:avLst/>
          </a:prstGeom>
          <a:noFill/>
          <a:ln>
            <a:noFill/>
          </a:ln>
        </p:spPr>
      </p:pic>
      <p:sp>
        <p:nvSpPr>
          <p:cNvPr id="801" name="Google Shape;801;p60"/>
          <p:cNvSpPr txBox="1"/>
          <p:nvPr>
            <p:ph idx="1" type="body"/>
          </p:nvPr>
        </p:nvSpPr>
        <p:spPr>
          <a:xfrm>
            <a:off x="311700" y="3582350"/>
            <a:ext cx="8191800" cy="1385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a:solidFill>
                  <a:srgbClr val="00FF00"/>
                </a:solidFill>
              </a:rPr>
              <a:t>Key vectors </a:t>
            </a:r>
            <a:r>
              <a:rPr lang="en-US"/>
              <a:t>determine the attention weights.</a:t>
            </a:r>
            <a:endParaRPr/>
          </a:p>
          <a:p>
            <a:pPr indent="-342900" lvl="0" marL="457200" rtl="0" algn="l">
              <a:spcBef>
                <a:spcPts val="0"/>
              </a:spcBef>
              <a:spcAft>
                <a:spcPts val="0"/>
              </a:spcAft>
              <a:buSzPts val="1800"/>
              <a:buChar char="●"/>
            </a:pPr>
            <a:r>
              <a:rPr lang="en-US">
                <a:solidFill>
                  <a:srgbClr val="FF9900"/>
                </a:solidFill>
              </a:rPr>
              <a:t>Value vectors </a:t>
            </a:r>
            <a:r>
              <a:rPr lang="en-US"/>
              <a:t>get multiplied by attention weights.</a:t>
            </a:r>
            <a:endParaRPr/>
          </a:p>
          <a:p>
            <a:pPr indent="-342900" lvl="0" marL="457200" rtl="0" algn="l">
              <a:spcBef>
                <a:spcPts val="0"/>
              </a:spcBef>
              <a:spcAft>
                <a:spcPts val="0"/>
              </a:spcAft>
              <a:buSzPts val="1800"/>
              <a:buChar char="●"/>
            </a:pPr>
            <a:r>
              <a:rPr lang="en-US">
                <a:solidFill>
                  <a:srgbClr val="00FFFF"/>
                </a:solidFill>
              </a:rPr>
              <a:t>Query vectors </a:t>
            </a:r>
            <a:r>
              <a:rPr lang="en-US"/>
              <a:t>are what we're trying to learn context for.</a:t>
            </a:r>
            <a:endParaRPr/>
          </a:p>
        </p:txBody>
      </p:sp>
      <p:sp>
        <p:nvSpPr>
          <p:cNvPr id="802" name="Google Shape;802;p60"/>
          <p:cNvSpPr txBox="1"/>
          <p:nvPr>
            <p:ph idx="1" type="body"/>
          </p:nvPr>
        </p:nvSpPr>
        <p:spPr>
          <a:xfrm>
            <a:off x="4172700" y="1081725"/>
            <a:ext cx="4595400" cy="7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We weight each value vector </a:t>
            </a:r>
            <a:r>
              <a:rPr i="1" lang="en-US"/>
              <a:t>v</a:t>
            </a:r>
            <a:r>
              <a:rPr lang="en-US"/>
              <a:t> based on how similar its corresponding key is to the query.</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6" name="Shape 806"/>
        <p:cNvGrpSpPr/>
        <p:nvPr/>
      </p:nvGrpSpPr>
      <p:grpSpPr>
        <a:xfrm>
          <a:off x="0" y="0"/>
          <a:ext cx="0" cy="0"/>
          <a:chOff x="0" y="0"/>
          <a:chExt cx="0" cy="0"/>
        </a:xfrm>
      </p:grpSpPr>
      <p:sp>
        <p:nvSpPr>
          <p:cNvPr id="807" name="Google Shape;807;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entire multihead attention module</a:t>
            </a:r>
            <a:endParaRPr/>
          </a:p>
        </p:txBody>
      </p:sp>
      <p:pic>
        <p:nvPicPr>
          <p:cNvPr id="808" name="Google Shape;808;p61"/>
          <p:cNvPicPr preferRelativeResize="0"/>
          <p:nvPr/>
        </p:nvPicPr>
        <p:blipFill>
          <a:blip r:embed="rId3">
            <a:alphaModFix/>
          </a:blip>
          <a:stretch>
            <a:fillRect/>
          </a:stretch>
        </p:blipFill>
        <p:spPr>
          <a:xfrm>
            <a:off x="588162" y="1332425"/>
            <a:ext cx="2526025" cy="3281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Wishlist of things to fix</a:t>
            </a:r>
            <a:endParaRPr/>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a:t>Word embeddings are not context-sensitive.</a:t>
            </a:r>
            <a:endParaRPr/>
          </a:p>
          <a:p>
            <a:pPr indent="-342900" lvl="0" marL="457200" rtl="0" algn="l">
              <a:spcBef>
                <a:spcPts val="0"/>
              </a:spcBef>
              <a:spcAft>
                <a:spcPts val="0"/>
              </a:spcAft>
              <a:buSzPts val="1800"/>
              <a:buChar char="●"/>
            </a:pPr>
            <a:r>
              <a:rPr lang="en-US"/>
              <a:t>RNNs' sequential processing is bad.</a:t>
            </a:r>
            <a:endParaRPr/>
          </a:p>
          <a:p>
            <a:pPr indent="-317500" lvl="1" marL="914400" rtl="0" algn="l">
              <a:spcBef>
                <a:spcPts val="0"/>
              </a:spcBef>
              <a:spcAft>
                <a:spcPts val="0"/>
              </a:spcAft>
              <a:buSzPts val="1400"/>
              <a:buChar char="○"/>
            </a:pPr>
            <a:r>
              <a:rPr lang="en-US"/>
              <a:t>Language is not entirely processed linearly.</a:t>
            </a:r>
            <a:endParaRPr/>
          </a:p>
          <a:p>
            <a:pPr indent="-317500" lvl="1" marL="914400" rtl="0" algn="l">
              <a:spcBef>
                <a:spcPts val="0"/>
              </a:spcBef>
              <a:spcAft>
                <a:spcPts val="0"/>
              </a:spcAft>
              <a:buSzPts val="1400"/>
              <a:buChar char="○"/>
            </a:pPr>
            <a:r>
              <a:rPr lang="en-US"/>
              <a:t>Long sequences become unlearnable (vanishing gradient, even with a forget gate).</a:t>
            </a:r>
            <a:endParaRPr/>
          </a:p>
          <a:p>
            <a:pPr indent="-317500" lvl="1" marL="914400" rtl="0" algn="l">
              <a:spcBef>
                <a:spcPts val="0"/>
              </a:spcBef>
              <a:spcAft>
                <a:spcPts val="0"/>
              </a:spcAft>
              <a:buSzPts val="1400"/>
              <a:buChar char="○"/>
            </a:pPr>
            <a:r>
              <a:rPr lang="en-US"/>
              <a:t>Forward pass is not parallelizable.</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2" name="Shape 812"/>
        <p:cNvGrpSpPr/>
        <p:nvPr/>
      </p:nvGrpSpPr>
      <p:grpSpPr>
        <a:xfrm>
          <a:off x="0" y="0"/>
          <a:ext cx="0" cy="0"/>
          <a:chOff x="0" y="0"/>
          <a:chExt cx="0" cy="0"/>
        </a:xfrm>
      </p:grpSpPr>
      <p:sp>
        <p:nvSpPr>
          <p:cNvPr id="813" name="Google Shape;813;p6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entire multihead attention module</a:t>
            </a:r>
            <a:endParaRPr/>
          </a:p>
        </p:txBody>
      </p:sp>
      <p:pic>
        <p:nvPicPr>
          <p:cNvPr id="814" name="Google Shape;814;p62"/>
          <p:cNvPicPr preferRelativeResize="0"/>
          <p:nvPr/>
        </p:nvPicPr>
        <p:blipFill>
          <a:blip r:embed="rId3">
            <a:alphaModFix/>
          </a:blip>
          <a:stretch>
            <a:fillRect/>
          </a:stretch>
        </p:blipFill>
        <p:spPr>
          <a:xfrm>
            <a:off x="588162" y="1332425"/>
            <a:ext cx="2526025" cy="3281875"/>
          </a:xfrm>
          <a:prstGeom prst="rect">
            <a:avLst/>
          </a:prstGeom>
          <a:noFill/>
          <a:ln>
            <a:noFill/>
          </a:ln>
        </p:spPr>
      </p:pic>
      <p:sp>
        <p:nvSpPr>
          <p:cNvPr id="815" name="Google Shape;815;p62"/>
          <p:cNvSpPr txBox="1"/>
          <p:nvPr>
            <p:ph idx="1" type="body"/>
          </p:nvPr>
        </p:nvSpPr>
        <p:spPr>
          <a:xfrm>
            <a:off x="3114174" y="3566000"/>
            <a:ext cx="4219800" cy="7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Take </a:t>
            </a:r>
            <a:r>
              <a:rPr i="1" lang="en-US"/>
              <a:t>h </a:t>
            </a:r>
            <a:r>
              <a:rPr lang="en-US"/>
              <a:t>different linear transformations of each input (</a:t>
            </a:r>
            <a:r>
              <a:rPr i="1" lang="en-US"/>
              <a:t>h</a:t>
            </a:r>
            <a:r>
              <a:rPr lang="en-US"/>
              <a:t> = 8 in the original paper).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9" name="Shape 819"/>
        <p:cNvGrpSpPr/>
        <p:nvPr/>
      </p:nvGrpSpPr>
      <p:grpSpPr>
        <a:xfrm>
          <a:off x="0" y="0"/>
          <a:ext cx="0" cy="0"/>
          <a:chOff x="0" y="0"/>
          <a:chExt cx="0" cy="0"/>
        </a:xfrm>
      </p:grpSpPr>
      <p:sp>
        <p:nvSpPr>
          <p:cNvPr id="820" name="Google Shape;820;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entire multihead attention module</a:t>
            </a:r>
            <a:endParaRPr/>
          </a:p>
        </p:txBody>
      </p:sp>
      <p:pic>
        <p:nvPicPr>
          <p:cNvPr id="821" name="Google Shape;821;p63"/>
          <p:cNvPicPr preferRelativeResize="0"/>
          <p:nvPr/>
        </p:nvPicPr>
        <p:blipFill>
          <a:blip r:embed="rId3">
            <a:alphaModFix/>
          </a:blip>
          <a:stretch>
            <a:fillRect/>
          </a:stretch>
        </p:blipFill>
        <p:spPr>
          <a:xfrm>
            <a:off x="588162" y="1332425"/>
            <a:ext cx="2526025" cy="3281875"/>
          </a:xfrm>
          <a:prstGeom prst="rect">
            <a:avLst/>
          </a:prstGeom>
          <a:noFill/>
          <a:ln>
            <a:noFill/>
          </a:ln>
        </p:spPr>
      </p:pic>
      <p:sp>
        <p:nvSpPr>
          <p:cNvPr id="822" name="Google Shape;822;p63"/>
          <p:cNvSpPr txBox="1"/>
          <p:nvPr>
            <p:ph idx="1" type="body"/>
          </p:nvPr>
        </p:nvSpPr>
        <p:spPr>
          <a:xfrm>
            <a:off x="3114174" y="3566000"/>
            <a:ext cx="4219800" cy="7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Take </a:t>
            </a:r>
            <a:r>
              <a:rPr i="1" lang="en-US"/>
              <a:t>h </a:t>
            </a:r>
            <a:r>
              <a:rPr lang="en-US"/>
              <a:t>different linear transformations of each input (</a:t>
            </a:r>
            <a:r>
              <a:rPr i="1" lang="en-US"/>
              <a:t>h</a:t>
            </a:r>
            <a:r>
              <a:rPr lang="en-US"/>
              <a:t> = 8 in the original paper). </a:t>
            </a:r>
            <a:endParaRPr/>
          </a:p>
        </p:txBody>
      </p:sp>
      <p:sp>
        <p:nvSpPr>
          <p:cNvPr id="823" name="Google Shape;823;p63"/>
          <p:cNvSpPr txBox="1"/>
          <p:nvPr>
            <p:ph idx="1" type="body"/>
          </p:nvPr>
        </p:nvSpPr>
        <p:spPr>
          <a:xfrm>
            <a:off x="3114175" y="2668725"/>
            <a:ext cx="4912500" cy="7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Run each of the </a:t>
            </a:r>
            <a:r>
              <a:rPr i="1" lang="en-US"/>
              <a:t>h </a:t>
            </a:r>
            <a:r>
              <a:rPr lang="en-US"/>
              <a:t>ordered triples of transformed inputs through the scaled dot-product module.</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7" name="Shape 827"/>
        <p:cNvGrpSpPr/>
        <p:nvPr/>
      </p:nvGrpSpPr>
      <p:grpSpPr>
        <a:xfrm>
          <a:off x="0" y="0"/>
          <a:ext cx="0" cy="0"/>
          <a:chOff x="0" y="0"/>
          <a:chExt cx="0" cy="0"/>
        </a:xfrm>
      </p:grpSpPr>
      <p:sp>
        <p:nvSpPr>
          <p:cNvPr id="828" name="Google Shape;828;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entire multihead attention module</a:t>
            </a:r>
            <a:endParaRPr/>
          </a:p>
        </p:txBody>
      </p:sp>
      <p:pic>
        <p:nvPicPr>
          <p:cNvPr id="829" name="Google Shape;829;p64"/>
          <p:cNvPicPr preferRelativeResize="0"/>
          <p:nvPr/>
        </p:nvPicPr>
        <p:blipFill>
          <a:blip r:embed="rId3">
            <a:alphaModFix/>
          </a:blip>
          <a:stretch>
            <a:fillRect/>
          </a:stretch>
        </p:blipFill>
        <p:spPr>
          <a:xfrm>
            <a:off x="588162" y="1332425"/>
            <a:ext cx="2526025" cy="3281875"/>
          </a:xfrm>
          <a:prstGeom prst="rect">
            <a:avLst/>
          </a:prstGeom>
          <a:noFill/>
          <a:ln>
            <a:noFill/>
          </a:ln>
        </p:spPr>
      </p:pic>
      <p:sp>
        <p:nvSpPr>
          <p:cNvPr id="830" name="Google Shape;830;p64"/>
          <p:cNvSpPr txBox="1"/>
          <p:nvPr>
            <p:ph idx="1" type="body"/>
          </p:nvPr>
        </p:nvSpPr>
        <p:spPr>
          <a:xfrm>
            <a:off x="3114174" y="3566000"/>
            <a:ext cx="4219800" cy="7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Take </a:t>
            </a:r>
            <a:r>
              <a:rPr i="1" lang="en-US"/>
              <a:t>h </a:t>
            </a:r>
            <a:r>
              <a:rPr lang="en-US"/>
              <a:t>different linear transformations of each input (</a:t>
            </a:r>
            <a:r>
              <a:rPr i="1" lang="en-US"/>
              <a:t>h</a:t>
            </a:r>
            <a:r>
              <a:rPr lang="en-US"/>
              <a:t> = 8 in the original paper). </a:t>
            </a:r>
            <a:endParaRPr/>
          </a:p>
        </p:txBody>
      </p:sp>
      <p:sp>
        <p:nvSpPr>
          <p:cNvPr id="831" name="Google Shape;831;p64"/>
          <p:cNvSpPr txBox="1"/>
          <p:nvPr>
            <p:ph idx="1" type="body"/>
          </p:nvPr>
        </p:nvSpPr>
        <p:spPr>
          <a:xfrm>
            <a:off x="3114175" y="2668725"/>
            <a:ext cx="4912500" cy="7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Run each of the </a:t>
            </a:r>
            <a:r>
              <a:rPr i="1" lang="en-US"/>
              <a:t>h </a:t>
            </a:r>
            <a:r>
              <a:rPr lang="en-US"/>
              <a:t>ordered triples of transformed inputs through the scaled dot-product module.</a:t>
            </a:r>
            <a:endParaRPr/>
          </a:p>
        </p:txBody>
      </p:sp>
      <p:sp>
        <p:nvSpPr>
          <p:cNvPr id="832" name="Google Shape;832;p64"/>
          <p:cNvSpPr txBox="1"/>
          <p:nvPr>
            <p:ph idx="1" type="body"/>
          </p:nvPr>
        </p:nvSpPr>
        <p:spPr>
          <a:xfrm>
            <a:off x="3114175" y="2009050"/>
            <a:ext cx="4912500" cy="49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One more linear transform for good measure.</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6" name="Shape 836"/>
        <p:cNvGrpSpPr/>
        <p:nvPr/>
      </p:nvGrpSpPr>
      <p:grpSpPr>
        <a:xfrm>
          <a:off x="0" y="0"/>
          <a:ext cx="0" cy="0"/>
          <a:chOff x="0" y="0"/>
          <a:chExt cx="0" cy="0"/>
        </a:xfrm>
      </p:grpSpPr>
      <p:sp>
        <p:nvSpPr>
          <p:cNvPr id="837" name="Google Shape;837;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What are </a:t>
            </a:r>
            <a:r>
              <a:rPr i="1" lang="en-US"/>
              <a:t>K, V, Q </a:t>
            </a:r>
            <a:r>
              <a:rPr lang="en-US"/>
              <a:t>in the encoder?</a:t>
            </a:r>
            <a:endParaRPr/>
          </a:p>
        </p:txBody>
      </p:sp>
      <p:pic>
        <p:nvPicPr>
          <p:cNvPr id="838" name="Google Shape;838;p65"/>
          <p:cNvPicPr preferRelativeResize="0"/>
          <p:nvPr/>
        </p:nvPicPr>
        <p:blipFill>
          <a:blip r:embed="rId3">
            <a:alphaModFix/>
          </a:blip>
          <a:stretch>
            <a:fillRect/>
          </a:stretch>
        </p:blipFill>
        <p:spPr>
          <a:xfrm>
            <a:off x="3507925" y="1107125"/>
            <a:ext cx="2128138" cy="382097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2" name="Shape 842"/>
        <p:cNvGrpSpPr/>
        <p:nvPr/>
      </p:nvGrpSpPr>
      <p:grpSpPr>
        <a:xfrm>
          <a:off x="0" y="0"/>
          <a:ext cx="0" cy="0"/>
          <a:chOff x="0" y="0"/>
          <a:chExt cx="0" cy="0"/>
        </a:xfrm>
      </p:grpSpPr>
      <p:sp>
        <p:nvSpPr>
          <p:cNvPr id="843" name="Google Shape;843;p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What are </a:t>
            </a:r>
            <a:r>
              <a:rPr i="1" lang="en-US"/>
              <a:t>K, V, Q </a:t>
            </a:r>
            <a:r>
              <a:rPr lang="en-US"/>
              <a:t>in the encoder?</a:t>
            </a:r>
            <a:endParaRPr/>
          </a:p>
        </p:txBody>
      </p:sp>
      <p:pic>
        <p:nvPicPr>
          <p:cNvPr id="844" name="Google Shape;844;p66"/>
          <p:cNvPicPr preferRelativeResize="0"/>
          <p:nvPr/>
        </p:nvPicPr>
        <p:blipFill>
          <a:blip r:embed="rId3">
            <a:alphaModFix/>
          </a:blip>
          <a:stretch>
            <a:fillRect/>
          </a:stretch>
        </p:blipFill>
        <p:spPr>
          <a:xfrm>
            <a:off x="3507925" y="1107125"/>
            <a:ext cx="2128138" cy="3820976"/>
          </a:xfrm>
          <a:prstGeom prst="rect">
            <a:avLst/>
          </a:prstGeom>
          <a:noFill/>
          <a:ln>
            <a:noFill/>
          </a:ln>
        </p:spPr>
      </p:pic>
      <p:sp>
        <p:nvSpPr>
          <p:cNvPr id="845" name="Google Shape;845;p66"/>
          <p:cNvSpPr/>
          <p:nvPr/>
        </p:nvSpPr>
        <p:spPr>
          <a:xfrm>
            <a:off x="2729275" y="1581850"/>
            <a:ext cx="1814400" cy="1707600"/>
          </a:xfrm>
          <a:prstGeom prst="donut">
            <a:avLst>
              <a:gd fmla="val 25000" name="adj"/>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9" name="Shape 849"/>
        <p:cNvGrpSpPr/>
        <p:nvPr/>
      </p:nvGrpSpPr>
      <p:grpSpPr>
        <a:xfrm>
          <a:off x="0" y="0"/>
          <a:ext cx="0" cy="0"/>
          <a:chOff x="0" y="0"/>
          <a:chExt cx="0" cy="0"/>
        </a:xfrm>
      </p:grpSpPr>
      <p:sp>
        <p:nvSpPr>
          <p:cNvPr id="850" name="Google Shape;850;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What are </a:t>
            </a:r>
            <a:r>
              <a:rPr i="1" lang="en-US"/>
              <a:t>K, V, Q </a:t>
            </a:r>
            <a:r>
              <a:rPr lang="en-US"/>
              <a:t>in the encoder?</a:t>
            </a:r>
            <a:endParaRPr/>
          </a:p>
        </p:txBody>
      </p:sp>
      <p:pic>
        <p:nvPicPr>
          <p:cNvPr id="851" name="Google Shape;851;p67"/>
          <p:cNvPicPr preferRelativeResize="0"/>
          <p:nvPr/>
        </p:nvPicPr>
        <p:blipFill>
          <a:blip r:embed="rId3">
            <a:alphaModFix/>
          </a:blip>
          <a:stretch>
            <a:fillRect/>
          </a:stretch>
        </p:blipFill>
        <p:spPr>
          <a:xfrm>
            <a:off x="2249075" y="1574850"/>
            <a:ext cx="1859825" cy="3339250"/>
          </a:xfrm>
          <a:prstGeom prst="rect">
            <a:avLst/>
          </a:prstGeom>
          <a:noFill/>
          <a:ln>
            <a:noFill/>
          </a:ln>
        </p:spPr>
      </p:pic>
      <p:pic>
        <p:nvPicPr>
          <p:cNvPr id="852" name="Google Shape;852;p67"/>
          <p:cNvPicPr preferRelativeResize="0"/>
          <p:nvPr/>
        </p:nvPicPr>
        <p:blipFill rotWithShape="1">
          <a:blip r:embed="rId3">
            <a:alphaModFix/>
          </a:blip>
          <a:srcRect b="37942" l="0" r="0" t="0"/>
          <a:stretch/>
        </p:blipFill>
        <p:spPr>
          <a:xfrm>
            <a:off x="5335175" y="1574850"/>
            <a:ext cx="1859825" cy="2072209"/>
          </a:xfrm>
          <a:prstGeom prst="rect">
            <a:avLst/>
          </a:prstGeom>
          <a:noFill/>
          <a:ln>
            <a:noFill/>
          </a:ln>
        </p:spPr>
      </p:pic>
      <p:sp>
        <p:nvSpPr>
          <p:cNvPr id="853" name="Google Shape;853;p67"/>
          <p:cNvSpPr/>
          <p:nvPr/>
        </p:nvSpPr>
        <p:spPr>
          <a:xfrm>
            <a:off x="4108900" y="2435575"/>
            <a:ext cx="2253184" cy="1840472"/>
          </a:xfrm>
          <a:custGeom>
            <a:rect b="b" l="l" r="r" t="t"/>
            <a:pathLst>
              <a:path extrusionOk="0" h="85375" w="110288">
                <a:moveTo>
                  <a:pt x="0" y="0"/>
                </a:moveTo>
                <a:lnTo>
                  <a:pt x="26312" y="0"/>
                </a:lnTo>
                <a:lnTo>
                  <a:pt x="26312" y="85375"/>
                </a:lnTo>
                <a:lnTo>
                  <a:pt x="110288" y="85375"/>
                </a:lnTo>
                <a:lnTo>
                  <a:pt x="110288" y="55704"/>
                </a:lnTo>
              </a:path>
            </a:pathLst>
          </a:custGeom>
          <a:noFill/>
          <a:ln cap="flat" cmpd="sng" w="9525">
            <a:solidFill>
              <a:schemeClr val="dk2"/>
            </a:solidFill>
            <a:prstDash val="solid"/>
            <a:round/>
            <a:headEnd len="med" w="med" type="none"/>
            <a:tailEnd len="med" w="med" type="none"/>
          </a:ln>
        </p:spPr>
      </p:sp>
      <p:sp>
        <p:nvSpPr>
          <p:cNvPr id="854" name="Google Shape;854;p67"/>
          <p:cNvSpPr txBox="1"/>
          <p:nvPr>
            <p:ph idx="1" type="body"/>
          </p:nvPr>
        </p:nvSpPr>
        <p:spPr>
          <a:xfrm>
            <a:off x="2249138" y="1146450"/>
            <a:ext cx="1859700" cy="42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Encoder Layer 1</a:t>
            </a:r>
            <a:endParaRPr/>
          </a:p>
        </p:txBody>
      </p:sp>
      <p:sp>
        <p:nvSpPr>
          <p:cNvPr id="855" name="Google Shape;855;p67"/>
          <p:cNvSpPr txBox="1"/>
          <p:nvPr>
            <p:ph idx="1" type="body"/>
          </p:nvPr>
        </p:nvSpPr>
        <p:spPr>
          <a:xfrm>
            <a:off x="5335225" y="1146450"/>
            <a:ext cx="1859700" cy="42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Encoder Layer 2</a:t>
            </a:r>
            <a:endParaRPr/>
          </a:p>
        </p:txBody>
      </p:sp>
      <p:sp>
        <p:nvSpPr>
          <p:cNvPr id="856" name="Google Shape;856;p67"/>
          <p:cNvSpPr/>
          <p:nvPr/>
        </p:nvSpPr>
        <p:spPr>
          <a:xfrm>
            <a:off x="28100" y="3219375"/>
            <a:ext cx="2036400" cy="1110000"/>
          </a:xfrm>
          <a:prstGeom prst="rect">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US" sz="1800">
                <a:solidFill>
                  <a:srgbClr val="00FF00"/>
                </a:solidFill>
                <a:latin typeface="Average"/>
                <a:ea typeface="Average"/>
                <a:cs typeface="Average"/>
                <a:sym typeface="Average"/>
              </a:rPr>
              <a:t>Key</a:t>
            </a:r>
            <a:r>
              <a:rPr b="1" lang="en-US" sz="1800">
                <a:latin typeface="Average"/>
                <a:ea typeface="Average"/>
                <a:cs typeface="Average"/>
                <a:sym typeface="Average"/>
              </a:rPr>
              <a:t>, </a:t>
            </a:r>
            <a:r>
              <a:rPr b="1" lang="en-US" sz="1800">
                <a:solidFill>
                  <a:srgbClr val="FF0000"/>
                </a:solidFill>
                <a:latin typeface="Average"/>
                <a:ea typeface="Average"/>
                <a:cs typeface="Average"/>
                <a:sym typeface="Average"/>
              </a:rPr>
              <a:t>value</a:t>
            </a:r>
            <a:r>
              <a:rPr lang="en-US" sz="1800">
                <a:latin typeface="Average"/>
                <a:ea typeface="Average"/>
                <a:cs typeface="Average"/>
                <a:sym typeface="Average"/>
              </a:rPr>
              <a:t> are both the positionally encoded input.</a:t>
            </a:r>
            <a:endParaRPr/>
          </a:p>
        </p:txBody>
      </p:sp>
      <p:sp>
        <p:nvSpPr>
          <p:cNvPr id="857" name="Google Shape;857;p67"/>
          <p:cNvSpPr/>
          <p:nvPr/>
        </p:nvSpPr>
        <p:spPr>
          <a:xfrm>
            <a:off x="28100" y="1563550"/>
            <a:ext cx="2036400" cy="1110000"/>
          </a:xfrm>
          <a:prstGeom prst="rect">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US" sz="1800">
                <a:solidFill>
                  <a:srgbClr val="00FFFF"/>
                </a:solidFill>
                <a:latin typeface="Average"/>
                <a:ea typeface="Average"/>
                <a:cs typeface="Average"/>
                <a:sym typeface="Average"/>
              </a:rPr>
              <a:t>Q</a:t>
            </a:r>
            <a:r>
              <a:rPr b="1" lang="en-US" sz="1800">
                <a:solidFill>
                  <a:srgbClr val="00FFFF"/>
                </a:solidFill>
                <a:latin typeface="Average"/>
                <a:ea typeface="Average"/>
                <a:cs typeface="Average"/>
                <a:sym typeface="Average"/>
              </a:rPr>
              <a:t>uery</a:t>
            </a:r>
            <a:r>
              <a:rPr lang="en-US" sz="1800">
                <a:latin typeface="Average"/>
                <a:ea typeface="Average"/>
                <a:cs typeface="Average"/>
                <a:sym typeface="Average"/>
              </a:rPr>
              <a:t> is also the positionally encoded input.</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1" name="Shape 861"/>
        <p:cNvGrpSpPr/>
        <p:nvPr/>
      </p:nvGrpSpPr>
      <p:grpSpPr>
        <a:xfrm>
          <a:off x="0" y="0"/>
          <a:ext cx="0" cy="0"/>
          <a:chOff x="0" y="0"/>
          <a:chExt cx="0" cy="0"/>
        </a:xfrm>
      </p:grpSpPr>
      <p:sp>
        <p:nvSpPr>
          <p:cNvPr id="862" name="Google Shape;862;p6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What are </a:t>
            </a:r>
            <a:r>
              <a:rPr i="1" lang="en-US"/>
              <a:t>K, V, Q </a:t>
            </a:r>
            <a:r>
              <a:rPr lang="en-US"/>
              <a:t>in the encoder?</a:t>
            </a:r>
            <a:endParaRPr/>
          </a:p>
        </p:txBody>
      </p:sp>
      <p:pic>
        <p:nvPicPr>
          <p:cNvPr id="863" name="Google Shape;863;p68"/>
          <p:cNvPicPr preferRelativeResize="0"/>
          <p:nvPr/>
        </p:nvPicPr>
        <p:blipFill>
          <a:blip r:embed="rId3">
            <a:alphaModFix/>
          </a:blip>
          <a:stretch>
            <a:fillRect/>
          </a:stretch>
        </p:blipFill>
        <p:spPr>
          <a:xfrm>
            <a:off x="2249075" y="1574850"/>
            <a:ext cx="1859825" cy="3339250"/>
          </a:xfrm>
          <a:prstGeom prst="rect">
            <a:avLst/>
          </a:prstGeom>
          <a:noFill/>
          <a:ln>
            <a:noFill/>
          </a:ln>
        </p:spPr>
      </p:pic>
      <p:pic>
        <p:nvPicPr>
          <p:cNvPr id="864" name="Google Shape;864;p68"/>
          <p:cNvPicPr preferRelativeResize="0"/>
          <p:nvPr/>
        </p:nvPicPr>
        <p:blipFill rotWithShape="1">
          <a:blip r:embed="rId3">
            <a:alphaModFix/>
          </a:blip>
          <a:srcRect b="37942" l="0" r="0" t="0"/>
          <a:stretch/>
        </p:blipFill>
        <p:spPr>
          <a:xfrm>
            <a:off x="5335175" y="1574850"/>
            <a:ext cx="1859825" cy="2072209"/>
          </a:xfrm>
          <a:prstGeom prst="rect">
            <a:avLst/>
          </a:prstGeom>
          <a:noFill/>
          <a:ln>
            <a:noFill/>
          </a:ln>
        </p:spPr>
      </p:pic>
      <p:sp>
        <p:nvSpPr>
          <p:cNvPr id="865" name="Google Shape;865;p68"/>
          <p:cNvSpPr/>
          <p:nvPr/>
        </p:nvSpPr>
        <p:spPr>
          <a:xfrm>
            <a:off x="4108900" y="2435575"/>
            <a:ext cx="2253184" cy="1840472"/>
          </a:xfrm>
          <a:custGeom>
            <a:rect b="b" l="l" r="r" t="t"/>
            <a:pathLst>
              <a:path extrusionOk="0" h="85375" w="110288">
                <a:moveTo>
                  <a:pt x="0" y="0"/>
                </a:moveTo>
                <a:lnTo>
                  <a:pt x="26312" y="0"/>
                </a:lnTo>
                <a:lnTo>
                  <a:pt x="26312" y="85375"/>
                </a:lnTo>
                <a:lnTo>
                  <a:pt x="110288" y="85375"/>
                </a:lnTo>
                <a:lnTo>
                  <a:pt x="110288" y="55704"/>
                </a:lnTo>
              </a:path>
            </a:pathLst>
          </a:custGeom>
          <a:noFill/>
          <a:ln cap="flat" cmpd="sng" w="9525">
            <a:solidFill>
              <a:schemeClr val="dk2"/>
            </a:solidFill>
            <a:prstDash val="solid"/>
            <a:round/>
            <a:headEnd len="med" w="med" type="none"/>
            <a:tailEnd len="med" w="med" type="none"/>
          </a:ln>
        </p:spPr>
      </p:sp>
      <p:sp>
        <p:nvSpPr>
          <p:cNvPr id="866" name="Google Shape;866;p68"/>
          <p:cNvSpPr txBox="1"/>
          <p:nvPr>
            <p:ph idx="1" type="body"/>
          </p:nvPr>
        </p:nvSpPr>
        <p:spPr>
          <a:xfrm>
            <a:off x="2249138" y="1146450"/>
            <a:ext cx="1859700" cy="42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Encoder Layer 1</a:t>
            </a:r>
            <a:endParaRPr/>
          </a:p>
        </p:txBody>
      </p:sp>
      <p:sp>
        <p:nvSpPr>
          <p:cNvPr id="867" name="Google Shape;867;p68"/>
          <p:cNvSpPr txBox="1"/>
          <p:nvPr>
            <p:ph idx="1" type="body"/>
          </p:nvPr>
        </p:nvSpPr>
        <p:spPr>
          <a:xfrm>
            <a:off x="5335225" y="1146450"/>
            <a:ext cx="1859700" cy="42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Encoder Layer 2</a:t>
            </a:r>
            <a:endParaRPr/>
          </a:p>
        </p:txBody>
      </p:sp>
      <p:sp>
        <p:nvSpPr>
          <p:cNvPr id="868" name="Google Shape;868;p68"/>
          <p:cNvSpPr/>
          <p:nvPr/>
        </p:nvSpPr>
        <p:spPr>
          <a:xfrm>
            <a:off x="28100" y="3219375"/>
            <a:ext cx="2036400" cy="1110000"/>
          </a:xfrm>
          <a:prstGeom prst="rect">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800">
                <a:solidFill>
                  <a:srgbClr val="00FF00"/>
                </a:solidFill>
                <a:latin typeface="Average"/>
                <a:ea typeface="Average"/>
                <a:cs typeface="Average"/>
                <a:sym typeface="Average"/>
              </a:rPr>
              <a:t>Key</a:t>
            </a:r>
            <a:r>
              <a:rPr lang="en-US" sz="1800">
                <a:latin typeface="Average"/>
                <a:ea typeface="Average"/>
                <a:cs typeface="Average"/>
                <a:sym typeface="Average"/>
              </a:rPr>
              <a:t>, </a:t>
            </a:r>
            <a:r>
              <a:rPr lang="en-US" sz="1800">
                <a:solidFill>
                  <a:srgbClr val="FF0000"/>
                </a:solidFill>
                <a:latin typeface="Average"/>
                <a:ea typeface="Average"/>
                <a:cs typeface="Average"/>
                <a:sym typeface="Average"/>
              </a:rPr>
              <a:t>value</a:t>
            </a:r>
            <a:r>
              <a:rPr lang="en-US" sz="1800">
                <a:latin typeface="Average"/>
                <a:ea typeface="Average"/>
                <a:cs typeface="Average"/>
                <a:sym typeface="Average"/>
              </a:rPr>
              <a:t> are both the positionally encoded input.</a:t>
            </a:r>
            <a:endParaRPr/>
          </a:p>
        </p:txBody>
      </p:sp>
      <p:sp>
        <p:nvSpPr>
          <p:cNvPr id="869" name="Google Shape;869;p68"/>
          <p:cNvSpPr/>
          <p:nvPr/>
        </p:nvSpPr>
        <p:spPr>
          <a:xfrm>
            <a:off x="28100" y="1563550"/>
            <a:ext cx="2036400" cy="1110000"/>
          </a:xfrm>
          <a:prstGeom prst="rect">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800">
                <a:solidFill>
                  <a:srgbClr val="00FFFF"/>
                </a:solidFill>
                <a:latin typeface="Average"/>
                <a:ea typeface="Average"/>
                <a:cs typeface="Average"/>
                <a:sym typeface="Average"/>
              </a:rPr>
              <a:t>Query</a:t>
            </a:r>
            <a:r>
              <a:rPr lang="en-US" sz="1800">
                <a:latin typeface="Average"/>
                <a:ea typeface="Average"/>
                <a:cs typeface="Average"/>
                <a:sym typeface="Average"/>
              </a:rPr>
              <a:t> is also the positionally encoded input.</a:t>
            </a:r>
            <a:endParaRPr/>
          </a:p>
        </p:txBody>
      </p:sp>
      <p:sp>
        <p:nvSpPr>
          <p:cNvPr id="870" name="Google Shape;870;p68"/>
          <p:cNvSpPr/>
          <p:nvPr/>
        </p:nvSpPr>
        <p:spPr>
          <a:xfrm>
            <a:off x="6362075" y="3869250"/>
            <a:ext cx="2036400" cy="871500"/>
          </a:xfrm>
          <a:prstGeom prst="rect">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800">
                <a:latin typeface="Average"/>
                <a:ea typeface="Average"/>
                <a:cs typeface="Average"/>
                <a:sym typeface="Average"/>
              </a:rPr>
              <a:t>Layer 1 outputs a new </a:t>
            </a:r>
            <a:r>
              <a:rPr b="1" lang="en-US" sz="1800">
                <a:solidFill>
                  <a:srgbClr val="00FF00"/>
                </a:solidFill>
                <a:latin typeface="Average"/>
                <a:ea typeface="Average"/>
                <a:cs typeface="Average"/>
                <a:sym typeface="Average"/>
              </a:rPr>
              <a:t>key</a:t>
            </a:r>
            <a:r>
              <a:rPr b="1" lang="en-US" sz="1800">
                <a:latin typeface="Average"/>
                <a:ea typeface="Average"/>
                <a:cs typeface="Average"/>
                <a:sym typeface="Average"/>
              </a:rPr>
              <a:t>, </a:t>
            </a:r>
            <a:r>
              <a:rPr b="1" lang="en-US" sz="1800">
                <a:solidFill>
                  <a:srgbClr val="FF0000"/>
                </a:solidFill>
                <a:latin typeface="Average"/>
                <a:ea typeface="Average"/>
                <a:cs typeface="Average"/>
                <a:sym typeface="Average"/>
              </a:rPr>
              <a:t>value</a:t>
            </a:r>
            <a:r>
              <a:rPr lang="en-US" sz="1800">
                <a:latin typeface="Average"/>
                <a:ea typeface="Average"/>
                <a:cs typeface="Average"/>
                <a:sym typeface="Average"/>
              </a:rPr>
              <a:t> pair</a:t>
            </a:r>
            <a:endParaRPr/>
          </a:p>
        </p:txBody>
      </p:sp>
      <p:sp>
        <p:nvSpPr>
          <p:cNvPr id="871" name="Google Shape;871;p68"/>
          <p:cNvSpPr/>
          <p:nvPr/>
        </p:nvSpPr>
        <p:spPr>
          <a:xfrm>
            <a:off x="7058600" y="2883475"/>
            <a:ext cx="2036400" cy="871500"/>
          </a:xfrm>
          <a:prstGeom prst="rect">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US" sz="1800">
                <a:solidFill>
                  <a:srgbClr val="00FFFF"/>
                </a:solidFill>
                <a:latin typeface="Average"/>
                <a:ea typeface="Average"/>
                <a:cs typeface="Average"/>
                <a:sym typeface="Average"/>
              </a:rPr>
              <a:t>Query</a:t>
            </a:r>
            <a:r>
              <a:rPr lang="en-US" sz="1800">
                <a:latin typeface="Average"/>
                <a:ea typeface="Average"/>
                <a:cs typeface="Average"/>
                <a:sym typeface="Average"/>
              </a:rPr>
              <a:t> is the </a:t>
            </a:r>
            <a:r>
              <a:rPr b="1" lang="en-US" sz="1800">
                <a:solidFill>
                  <a:srgbClr val="FF0000"/>
                </a:solidFill>
                <a:latin typeface="Average"/>
                <a:ea typeface="Average"/>
                <a:cs typeface="Average"/>
                <a:sym typeface="Average"/>
              </a:rPr>
              <a:t>value</a:t>
            </a:r>
            <a:r>
              <a:rPr lang="en-US" sz="1800">
                <a:latin typeface="Average"/>
                <a:ea typeface="Average"/>
                <a:cs typeface="Average"/>
                <a:sym typeface="Average"/>
              </a:rPr>
              <a:t>.  (self-attention)</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5" name="Shape 875"/>
        <p:cNvGrpSpPr/>
        <p:nvPr/>
      </p:nvGrpSpPr>
      <p:grpSpPr>
        <a:xfrm>
          <a:off x="0" y="0"/>
          <a:ext cx="0" cy="0"/>
          <a:chOff x="0" y="0"/>
          <a:chExt cx="0" cy="0"/>
        </a:xfrm>
      </p:grpSpPr>
      <p:sp>
        <p:nvSpPr>
          <p:cNvPr id="876" name="Google Shape;876;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2400"/>
              <a:t>The encoder sends its final (K, V) output to each of the decoder layers.</a:t>
            </a:r>
            <a:endParaRPr sz="2400"/>
          </a:p>
        </p:txBody>
      </p:sp>
      <p:pic>
        <p:nvPicPr>
          <p:cNvPr descr="http://jalammar.github.io/images/t/The_transformer_encoder_decoder_stack.png" id="877" name="Google Shape;877;p69"/>
          <p:cNvPicPr preferRelativeResize="0"/>
          <p:nvPr/>
        </p:nvPicPr>
        <p:blipFill rotWithShape="1">
          <a:blip r:embed="rId3">
            <a:alphaModFix/>
          </a:blip>
          <a:srcRect b="0" l="0" r="0" t="0"/>
          <a:stretch/>
        </p:blipFill>
        <p:spPr>
          <a:xfrm>
            <a:off x="1835832" y="1286486"/>
            <a:ext cx="5472331" cy="3563173"/>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1" name="Shape 881"/>
        <p:cNvGrpSpPr/>
        <p:nvPr/>
      </p:nvGrpSpPr>
      <p:grpSpPr>
        <a:xfrm>
          <a:off x="0" y="0"/>
          <a:ext cx="0" cy="0"/>
          <a:chOff x="0" y="0"/>
          <a:chExt cx="0" cy="0"/>
        </a:xfrm>
      </p:grpSpPr>
      <p:sp>
        <p:nvSpPr>
          <p:cNvPr id="882" name="Google Shape;882;p7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US"/>
              <a:t>What are </a:t>
            </a:r>
            <a:r>
              <a:rPr i="1" lang="en-US"/>
              <a:t>K, V, Q </a:t>
            </a:r>
            <a:r>
              <a:rPr lang="en-US"/>
              <a:t>in the decoder?</a:t>
            </a:r>
            <a:endParaRPr/>
          </a:p>
          <a:p>
            <a:pPr indent="0" lvl="0" marL="0" rtl="0" algn="l">
              <a:spcBef>
                <a:spcPts val="0"/>
              </a:spcBef>
              <a:spcAft>
                <a:spcPts val="0"/>
              </a:spcAft>
              <a:buNone/>
            </a:pPr>
            <a:r>
              <a:t/>
            </a:r>
            <a:endParaRPr/>
          </a:p>
        </p:txBody>
      </p:sp>
      <p:pic>
        <p:nvPicPr>
          <p:cNvPr id="883" name="Google Shape;883;p70"/>
          <p:cNvPicPr preferRelativeResize="0"/>
          <p:nvPr/>
        </p:nvPicPr>
        <p:blipFill>
          <a:blip r:embed="rId3">
            <a:alphaModFix/>
          </a:blip>
          <a:stretch>
            <a:fillRect/>
          </a:stretch>
        </p:blipFill>
        <p:spPr>
          <a:xfrm>
            <a:off x="7413200" y="1017725"/>
            <a:ext cx="1419100" cy="3918549"/>
          </a:xfrm>
          <a:prstGeom prst="rect">
            <a:avLst/>
          </a:prstGeom>
          <a:noFill/>
          <a:ln>
            <a:noFill/>
          </a:ln>
        </p:spPr>
      </p:pic>
      <p:sp>
        <p:nvSpPr>
          <p:cNvPr id="884" name="Google Shape;884;p70"/>
          <p:cNvSpPr/>
          <p:nvPr/>
        </p:nvSpPr>
        <p:spPr>
          <a:xfrm>
            <a:off x="217100" y="3191375"/>
            <a:ext cx="7196100" cy="1028700"/>
          </a:xfrm>
          <a:prstGeom prst="rect">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800" u="sng">
                <a:latin typeface="Average"/>
                <a:ea typeface="Average"/>
                <a:cs typeface="Average"/>
                <a:sym typeface="Average"/>
              </a:rPr>
              <a:t>Decoder self-attention</a:t>
            </a:r>
            <a:endParaRPr sz="1800" u="sng">
              <a:solidFill>
                <a:srgbClr val="00FF00"/>
              </a:solidFill>
              <a:latin typeface="Average"/>
              <a:ea typeface="Average"/>
              <a:cs typeface="Average"/>
              <a:sym typeface="Average"/>
            </a:endParaRPr>
          </a:p>
          <a:p>
            <a:pPr indent="0" lvl="0" marL="0" rtl="0" algn="l">
              <a:lnSpc>
                <a:spcPct val="115000"/>
              </a:lnSpc>
              <a:spcBef>
                <a:spcPts val="0"/>
              </a:spcBef>
              <a:spcAft>
                <a:spcPts val="0"/>
              </a:spcAft>
              <a:buNone/>
            </a:pPr>
            <a:r>
              <a:rPr b="1" lang="en-US" sz="1800">
                <a:solidFill>
                  <a:srgbClr val="00FF00"/>
                </a:solidFill>
                <a:latin typeface="Average"/>
                <a:ea typeface="Average"/>
                <a:cs typeface="Average"/>
                <a:sym typeface="Average"/>
              </a:rPr>
              <a:t>K</a:t>
            </a:r>
            <a:r>
              <a:rPr b="1" lang="en-US" sz="1800">
                <a:solidFill>
                  <a:srgbClr val="00FF00"/>
                </a:solidFill>
                <a:latin typeface="Average"/>
                <a:ea typeface="Average"/>
                <a:cs typeface="Average"/>
                <a:sym typeface="Average"/>
              </a:rPr>
              <a:t>ey</a:t>
            </a:r>
            <a:r>
              <a:rPr b="1" lang="en-US" sz="1800">
                <a:latin typeface="Average"/>
                <a:ea typeface="Average"/>
                <a:cs typeface="Average"/>
                <a:sym typeface="Average"/>
              </a:rPr>
              <a:t>, </a:t>
            </a:r>
            <a:r>
              <a:rPr b="1" lang="en-US" sz="1800">
                <a:solidFill>
                  <a:srgbClr val="FF0000"/>
                </a:solidFill>
                <a:latin typeface="Average"/>
                <a:ea typeface="Average"/>
                <a:cs typeface="Average"/>
                <a:sym typeface="Average"/>
              </a:rPr>
              <a:t>value</a:t>
            </a:r>
            <a:r>
              <a:rPr lang="en-US" sz="1800">
                <a:latin typeface="Average"/>
                <a:ea typeface="Average"/>
                <a:cs typeface="Average"/>
                <a:sym typeface="Average"/>
              </a:rPr>
              <a:t> are the the outputs of the previous layer.</a:t>
            </a:r>
            <a:endParaRPr sz="1800">
              <a:latin typeface="Average"/>
              <a:ea typeface="Average"/>
              <a:cs typeface="Average"/>
              <a:sym typeface="Average"/>
            </a:endParaRPr>
          </a:p>
          <a:p>
            <a:pPr indent="0" lvl="0" marL="0" rtl="0" algn="l">
              <a:lnSpc>
                <a:spcPct val="115000"/>
              </a:lnSpc>
              <a:spcBef>
                <a:spcPts val="0"/>
              </a:spcBef>
              <a:spcAft>
                <a:spcPts val="0"/>
              </a:spcAft>
              <a:buNone/>
            </a:pPr>
            <a:r>
              <a:rPr b="1" lang="en-US" sz="1800">
                <a:solidFill>
                  <a:srgbClr val="00FFFF"/>
                </a:solidFill>
                <a:latin typeface="Average"/>
                <a:ea typeface="Average"/>
                <a:cs typeface="Average"/>
                <a:sym typeface="Average"/>
              </a:rPr>
              <a:t>Query</a:t>
            </a:r>
            <a:r>
              <a:rPr lang="en-US" sz="1800">
                <a:latin typeface="Average"/>
                <a:ea typeface="Average"/>
                <a:cs typeface="Average"/>
                <a:sym typeface="Average"/>
              </a:rPr>
              <a:t> is the </a:t>
            </a:r>
            <a:r>
              <a:rPr b="1" lang="en-US" sz="1800">
                <a:solidFill>
                  <a:srgbClr val="FF0000"/>
                </a:solidFill>
                <a:latin typeface="Average"/>
                <a:ea typeface="Average"/>
                <a:cs typeface="Average"/>
                <a:sym typeface="Average"/>
              </a:rPr>
              <a:t>value</a:t>
            </a:r>
            <a:r>
              <a:rPr lang="en-US" sz="1800">
                <a:latin typeface="Average"/>
                <a:ea typeface="Average"/>
                <a:cs typeface="Average"/>
                <a:sym typeface="Average"/>
              </a:rPr>
              <a:t> (self-attention).</a:t>
            </a:r>
            <a:endParaRPr sz="1800">
              <a:latin typeface="Average"/>
              <a:ea typeface="Average"/>
              <a:cs typeface="Average"/>
              <a:sym typeface="Average"/>
            </a:endParaRPr>
          </a:p>
        </p:txBody>
      </p:sp>
      <p:sp>
        <p:nvSpPr>
          <p:cNvPr id="885" name="Google Shape;885;p70"/>
          <p:cNvSpPr/>
          <p:nvPr/>
        </p:nvSpPr>
        <p:spPr>
          <a:xfrm>
            <a:off x="217100" y="1805775"/>
            <a:ext cx="7196100" cy="1086000"/>
          </a:xfrm>
          <a:prstGeom prst="rect">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800" u="sng">
                <a:latin typeface="Average"/>
                <a:ea typeface="Average"/>
                <a:cs typeface="Average"/>
                <a:sym typeface="Average"/>
              </a:rPr>
              <a:t>Encoder-decoder multi-head attention</a:t>
            </a:r>
            <a:endParaRPr sz="1800" u="sng">
              <a:solidFill>
                <a:srgbClr val="00FF00"/>
              </a:solidFill>
              <a:latin typeface="Average"/>
              <a:ea typeface="Average"/>
              <a:cs typeface="Average"/>
              <a:sym typeface="Average"/>
            </a:endParaRPr>
          </a:p>
          <a:p>
            <a:pPr indent="0" lvl="0" marL="0" rtl="0" algn="l">
              <a:lnSpc>
                <a:spcPct val="115000"/>
              </a:lnSpc>
              <a:spcBef>
                <a:spcPts val="0"/>
              </a:spcBef>
              <a:spcAft>
                <a:spcPts val="0"/>
              </a:spcAft>
              <a:buNone/>
            </a:pPr>
            <a:r>
              <a:rPr b="1" lang="en-US" sz="1800">
                <a:solidFill>
                  <a:srgbClr val="00FF00"/>
                </a:solidFill>
                <a:latin typeface="Average"/>
                <a:ea typeface="Average"/>
                <a:cs typeface="Average"/>
                <a:sym typeface="Average"/>
              </a:rPr>
              <a:t>Key</a:t>
            </a:r>
            <a:r>
              <a:rPr b="1" lang="en-US" sz="1800">
                <a:latin typeface="Average"/>
                <a:ea typeface="Average"/>
                <a:cs typeface="Average"/>
                <a:sym typeface="Average"/>
              </a:rPr>
              <a:t>, </a:t>
            </a:r>
            <a:r>
              <a:rPr b="1" lang="en-US" sz="1800">
                <a:solidFill>
                  <a:srgbClr val="FF0000"/>
                </a:solidFill>
                <a:latin typeface="Average"/>
                <a:ea typeface="Average"/>
                <a:cs typeface="Average"/>
                <a:sym typeface="Average"/>
              </a:rPr>
              <a:t>value</a:t>
            </a:r>
            <a:r>
              <a:rPr lang="en-US" sz="1800">
                <a:latin typeface="Average"/>
                <a:ea typeface="Average"/>
                <a:cs typeface="Average"/>
                <a:sym typeface="Average"/>
              </a:rPr>
              <a:t> are the final encoding layer's outputs.</a:t>
            </a:r>
            <a:endParaRPr sz="1800">
              <a:latin typeface="Average"/>
              <a:ea typeface="Average"/>
              <a:cs typeface="Average"/>
              <a:sym typeface="Average"/>
            </a:endParaRPr>
          </a:p>
          <a:p>
            <a:pPr indent="0" lvl="0" marL="0" rtl="0" algn="l">
              <a:lnSpc>
                <a:spcPct val="115000"/>
              </a:lnSpc>
              <a:spcBef>
                <a:spcPts val="0"/>
              </a:spcBef>
              <a:spcAft>
                <a:spcPts val="0"/>
              </a:spcAft>
              <a:buNone/>
            </a:pPr>
            <a:r>
              <a:rPr b="1" lang="en-US" sz="1800">
                <a:solidFill>
                  <a:srgbClr val="00FFFF"/>
                </a:solidFill>
                <a:latin typeface="Average"/>
                <a:ea typeface="Average"/>
                <a:cs typeface="Average"/>
                <a:sym typeface="Average"/>
              </a:rPr>
              <a:t>Query</a:t>
            </a:r>
            <a:r>
              <a:rPr lang="en-US" sz="1800">
                <a:latin typeface="Average"/>
                <a:ea typeface="Average"/>
                <a:cs typeface="Average"/>
                <a:sym typeface="Average"/>
              </a:rPr>
              <a:t> is the output of the previous decoder layer.</a:t>
            </a:r>
            <a:endParaRPr sz="1800">
              <a:latin typeface="Average"/>
              <a:ea typeface="Average"/>
              <a:cs typeface="Average"/>
              <a:sym typeface="Average"/>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9" name="Shape 889"/>
        <p:cNvGrpSpPr/>
        <p:nvPr/>
      </p:nvGrpSpPr>
      <p:grpSpPr>
        <a:xfrm>
          <a:off x="0" y="0"/>
          <a:ext cx="0" cy="0"/>
          <a:chOff x="0" y="0"/>
          <a:chExt cx="0" cy="0"/>
        </a:xfrm>
      </p:grpSpPr>
      <p:sp>
        <p:nvSpPr>
          <p:cNvPr id="890" name="Google Shape;890;p7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One last look at the whole architecture.</a:t>
            </a:r>
            <a:endParaRPr/>
          </a:p>
        </p:txBody>
      </p:sp>
      <p:pic>
        <p:nvPicPr>
          <p:cNvPr id="891" name="Google Shape;891;p71"/>
          <p:cNvPicPr preferRelativeResize="0"/>
          <p:nvPr/>
        </p:nvPicPr>
        <p:blipFill rotWithShape="1">
          <a:blip r:embed="rId3">
            <a:alphaModFix/>
          </a:blip>
          <a:srcRect b="0" l="0" r="0" t="0"/>
          <a:stretch/>
        </p:blipFill>
        <p:spPr>
          <a:xfrm>
            <a:off x="534950" y="1234475"/>
            <a:ext cx="2484150" cy="3670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pic>
        <p:nvPicPr>
          <p:cNvPr id="87" name="Google Shape;87;p18"/>
          <p:cNvPicPr preferRelativeResize="0"/>
          <p:nvPr/>
        </p:nvPicPr>
        <p:blipFill rotWithShape="1">
          <a:blip r:embed="rId3">
            <a:alphaModFix/>
          </a:blip>
          <a:srcRect b="0" l="0" r="0" t="0"/>
          <a:stretch/>
        </p:blipFill>
        <p:spPr>
          <a:xfrm>
            <a:off x="384531" y="1104315"/>
            <a:ext cx="4834583" cy="2581948"/>
          </a:xfrm>
          <a:prstGeom prst="rect">
            <a:avLst/>
          </a:prstGeom>
          <a:noFill/>
          <a:ln>
            <a:noFill/>
          </a:ln>
        </p:spPr>
      </p:pic>
      <p:pic>
        <p:nvPicPr>
          <p:cNvPr id="88" name="Google Shape;88;p18"/>
          <p:cNvPicPr preferRelativeResize="0"/>
          <p:nvPr/>
        </p:nvPicPr>
        <p:blipFill rotWithShape="1">
          <a:blip r:embed="rId4">
            <a:alphaModFix/>
          </a:blip>
          <a:srcRect b="0" l="0" r="0" t="0"/>
          <a:stretch/>
        </p:blipFill>
        <p:spPr>
          <a:xfrm>
            <a:off x="5639318" y="1329397"/>
            <a:ext cx="2631757" cy="1015977"/>
          </a:xfrm>
          <a:prstGeom prst="rect">
            <a:avLst/>
          </a:prstGeom>
          <a:noFill/>
          <a:ln>
            <a:noFill/>
          </a:ln>
        </p:spPr>
      </p:pic>
      <p:pic>
        <p:nvPicPr>
          <p:cNvPr id="89" name="Google Shape;89;p18"/>
          <p:cNvPicPr preferRelativeResize="0"/>
          <p:nvPr/>
        </p:nvPicPr>
        <p:blipFill rotWithShape="1">
          <a:blip r:embed="rId5">
            <a:alphaModFix/>
          </a:blip>
          <a:srcRect b="0" l="0" r="0" t="0"/>
          <a:stretch/>
        </p:blipFill>
        <p:spPr>
          <a:xfrm>
            <a:off x="4375052" y="2954215"/>
            <a:ext cx="3896023" cy="1894378"/>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5" name="Shape 895"/>
        <p:cNvGrpSpPr/>
        <p:nvPr/>
      </p:nvGrpSpPr>
      <p:grpSpPr>
        <a:xfrm>
          <a:off x="0" y="0"/>
          <a:ext cx="0" cy="0"/>
          <a:chOff x="0" y="0"/>
          <a:chExt cx="0" cy="0"/>
        </a:xfrm>
      </p:grpSpPr>
      <p:sp>
        <p:nvSpPr>
          <p:cNvPr id="896" name="Google Shape;896;p7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One last look at the whole architecture.</a:t>
            </a:r>
            <a:endParaRPr/>
          </a:p>
        </p:txBody>
      </p:sp>
      <p:pic>
        <p:nvPicPr>
          <p:cNvPr id="897" name="Google Shape;897;p72"/>
          <p:cNvPicPr preferRelativeResize="0"/>
          <p:nvPr/>
        </p:nvPicPr>
        <p:blipFill rotWithShape="1">
          <a:blip r:embed="rId3">
            <a:alphaModFix/>
          </a:blip>
          <a:srcRect b="0" l="0" r="0" t="0"/>
          <a:stretch/>
        </p:blipFill>
        <p:spPr>
          <a:xfrm>
            <a:off x="534950" y="1234475"/>
            <a:ext cx="2484150" cy="3670000"/>
          </a:xfrm>
          <a:prstGeom prst="rect">
            <a:avLst/>
          </a:prstGeom>
          <a:noFill/>
          <a:ln>
            <a:noFill/>
          </a:ln>
        </p:spPr>
      </p:pic>
      <p:pic>
        <p:nvPicPr>
          <p:cNvPr id="898" name="Google Shape;898;p72"/>
          <p:cNvPicPr preferRelativeResize="0"/>
          <p:nvPr/>
        </p:nvPicPr>
        <p:blipFill rotWithShape="1">
          <a:blip r:embed="rId4">
            <a:alphaModFix/>
          </a:blip>
          <a:srcRect b="0" l="0" r="0" t="0"/>
          <a:stretch/>
        </p:blipFill>
        <p:spPr>
          <a:xfrm>
            <a:off x="4178122" y="1429212"/>
            <a:ext cx="3618405" cy="3200027"/>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2" name="Shape 902"/>
        <p:cNvGrpSpPr/>
        <p:nvPr/>
      </p:nvGrpSpPr>
      <p:grpSpPr>
        <a:xfrm>
          <a:off x="0" y="0"/>
          <a:ext cx="0" cy="0"/>
          <a:chOff x="0" y="0"/>
          <a:chExt cx="0" cy="0"/>
        </a:xfrm>
      </p:grpSpPr>
      <p:sp>
        <p:nvSpPr>
          <p:cNvPr id="903" name="Google Shape;903;p7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We get the variable-length outputs using beam search.</a:t>
            </a:r>
            <a:endParaRPr/>
          </a:p>
        </p:txBody>
      </p:sp>
      <p:pic>
        <p:nvPicPr>
          <p:cNvPr id="904" name="Google Shape;904;p73"/>
          <p:cNvPicPr preferRelativeResize="0"/>
          <p:nvPr/>
        </p:nvPicPr>
        <p:blipFill>
          <a:blip r:embed="rId3">
            <a:alphaModFix/>
          </a:blip>
          <a:stretch>
            <a:fillRect/>
          </a:stretch>
        </p:blipFill>
        <p:spPr>
          <a:xfrm>
            <a:off x="2105663" y="1198125"/>
            <a:ext cx="4932681" cy="382097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8" name="Shape 908"/>
        <p:cNvGrpSpPr/>
        <p:nvPr/>
      </p:nvGrpSpPr>
      <p:grpSpPr>
        <a:xfrm>
          <a:off x="0" y="0"/>
          <a:ext cx="0" cy="0"/>
          <a:chOff x="0" y="0"/>
          <a:chExt cx="0" cy="0"/>
        </a:xfrm>
      </p:grpSpPr>
      <p:sp>
        <p:nvSpPr>
          <p:cNvPr id="909" name="Google Shape;909;p74"/>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US"/>
              <a:t>So why use transformers?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3" name="Shape 913"/>
        <p:cNvGrpSpPr/>
        <p:nvPr/>
      </p:nvGrpSpPr>
      <p:grpSpPr>
        <a:xfrm>
          <a:off x="0" y="0"/>
          <a:ext cx="0" cy="0"/>
          <a:chOff x="0" y="0"/>
          <a:chExt cx="0" cy="0"/>
        </a:xfrm>
      </p:grpSpPr>
      <p:sp>
        <p:nvSpPr>
          <p:cNvPr id="914" name="Google Shape;914;p7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Nice computational properties</a:t>
            </a:r>
            <a:endParaRPr/>
          </a:p>
        </p:txBody>
      </p:sp>
      <p:sp>
        <p:nvSpPr>
          <p:cNvPr id="915" name="Google Shape;915;p75"/>
          <p:cNvSpPr txBox="1"/>
          <p:nvPr>
            <p:ph idx="1" type="body"/>
          </p:nvPr>
        </p:nvSpPr>
        <p:spPr>
          <a:xfrm>
            <a:off x="311700" y="1152475"/>
            <a:ext cx="8336700" cy="1199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a:t>Amount of computation per layer is reduced.</a:t>
            </a:r>
            <a:endParaRPr/>
          </a:p>
          <a:p>
            <a:pPr indent="-342900" lvl="0" marL="457200" rtl="0" algn="l">
              <a:spcBef>
                <a:spcPts val="0"/>
              </a:spcBef>
              <a:spcAft>
                <a:spcPts val="0"/>
              </a:spcAft>
              <a:buSzPts val="1800"/>
              <a:buChar char="●"/>
            </a:pPr>
            <a:r>
              <a:rPr lang="en-US"/>
              <a:t>Number of layers (i.e. path length along computational graph) is reduced.</a:t>
            </a:r>
            <a:endParaRPr/>
          </a:p>
          <a:p>
            <a:pPr indent="-342900" lvl="0" marL="457200" rtl="0" algn="l">
              <a:spcBef>
                <a:spcPts val="0"/>
              </a:spcBef>
              <a:spcAft>
                <a:spcPts val="0"/>
              </a:spcAft>
              <a:buSzPts val="1800"/>
              <a:buChar char="●"/>
            </a:pPr>
            <a:r>
              <a:rPr lang="en-US"/>
              <a:t>Almost all computation is parallelizable.</a:t>
            </a:r>
            <a:endParaRPr/>
          </a:p>
        </p:txBody>
      </p:sp>
      <p:pic>
        <p:nvPicPr>
          <p:cNvPr id="916" name="Google Shape;916;p75"/>
          <p:cNvPicPr preferRelativeResize="0"/>
          <p:nvPr/>
        </p:nvPicPr>
        <p:blipFill>
          <a:blip r:embed="rId3">
            <a:alphaModFix/>
          </a:blip>
          <a:stretch>
            <a:fillRect/>
          </a:stretch>
        </p:blipFill>
        <p:spPr>
          <a:xfrm>
            <a:off x="311701" y="2351576"/>
            <a:ext cx="8336675" cy="259430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0" name="Shape 920"/>
        <p:cNvGrpSpPr/>
        <p:nvPr/>
      </p:nvGrpSpPr>
      <p:grpSpPr>
        <a:xfrm>
          <a:off x="0" y="0"/>
          <a:ext cx="0" cy="0"/>
          <a:chOff x="0" y="0"/>
          <a:chExt cx="0" cy="0"/>
        </a:xfrm>
      </p:grpSpPr>
      <p:sp>
        <p:nvSpPr>
          <p:cNvPr id="921" name="Google Shape;921;p7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State-of-the-art performance</a:t>
            </a:r>
            <a:endParaRPr/>
          </a:p>
        </p:txBody>
      </p:sp>
      <p:pic>
        <p:nvPicPr>
          <p:cNvPr id="922" name="Google Shape;922;p76"/>
          <p:cNvPicPr preferRelativeResize="0"/>
          <p:nvPr/>
        </p:nvPicPr>
        <p:blipFill>
          <a:blip r:embed="rId3">
            <a:alphaModFix/>
          </a:blip>
          <a:stretch>
            <a:fillRect/>
          </a:stretch>
        </p:blipFill>
        <p:spPr>
          <a:xfrm>
            <a:off x="638175" y="1177125"/>
            <a:ext cx="7867650" cy="35814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6" name="Shape 926"/>
        <p:cNvGrpSpPr/>
        <p:nvPr/>
      </p:nvGrpSpPr>
      <p:grpSpPr>
        <a:xfrm>
          <a:off x="0" y="0"/>
          <a:ext cx="0" cy="0"/>
          <a:chOff x="0" y="0"/>
          <a:chExt cx="0" cy="0"/>
        </a:xfrm>
      </p:grpSpPr>
      <p:sp>
        <p:nvSpPr>
          <p:cNvPr id="927" name="Google Shape;927;p7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No, seriously.  State-of-the-art performance.</a:t>
            </a:r>
            <a:endParaRPr/>
          </a:p>
        </p:txBody>
      </p:sp>
      <p:pic>
        <p:nvPicPr>
          <p:cNvPr id="928" name="Google Shape;928;p77"/>
          <p:cNvPicPr preferRelativeResize="0"/>
          <p:nvPr/>
        </p:nvPicPr>
        <p:blipFill>
          <a:blip r:embed="rId3">
            <a:alphaModFix/>
          </a:blip>
          <a:stretch>
            <a:fillRect/>
          </a:stretch>
        </p:blipFill>
        <p:spPr>
          <a:xfrm>
            <a:off x="2445013" y="1135125"/>
            <a:ext cx="4253973" cy="3820976"/>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2" name="Shape 932"/>
        <p:cNvGrpSpPr/>
        <p:nvPr/>
      </p:nvGrpSpPr>
      <p:grpSpPr>
        <a:xfrm>
          <a:off x="0" y="0"/>
          <a:ext cx="0" cy="0"/>
          <a:chOff x="0" y="0"/>
          <a:chExt cx="0" cy="0"/>
        </a:xfrm>
      </p:grpSpPr>
      <p:sp>
        <p:nvSpPr>
          <p:cNvPr id="933" name="Google Shape;933;p78"/>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Transformers in PyTorch</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7" name="Shape 937"/>
        <p:cNvGrpSpPr/>
        <p:nvPr/>
      </p:nvGrpSpPr>
      <p:grpSpPr>
        <a:xfrm>
          <a:off x="0" y="0"/>
          <a:ext cx="0" cy="0"/>
          <a:chOff x="0" y="0"/>
          <a:chExt cx="0" cy="0"/>
        </a:xfrm>
      </p:grpSpPr>
      <p:sp>
        <p:nvSpPr>
          <p:cNvPr id="938" name="Google Shape;938;p7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Attentioned RNN: the encoder</a:t>
            </a:r>
            <a:endParaRPr/>
          </a:p>
        </p:txBody>
      </p:sp>
      <p:pic>
        <p:nvPicPr>
          <p:cNvPr id="939" name="Google Shape;939;p79"/>
          <p:cNvPicPr preferRelativeResize="0"/>
          <p:nvPr/>
        </p:nvPicPr>
        <p:blipFill rotWithShape="1">
          <a:blip r:embed="rId3">
            <a:alphaModFix/>
          </a:blip>
          <a:srcRect b="0" l="0" r="0" t="0"/>
          <a:stretch/>
        </p:blipFill>
        <p:spPr>
          <a:xfrm>
            <a:off x="311700" y="1111000"/>
            <a:ext cx="4447325" cy="3820974"/>
          </a:xfrm>
          <a:prstGeom prst="rect">
            <a:avLst/>
          </a:prstGeom>
          <a:noFill/>
          <a:ln>
            <a:noFill/>
          </a:ln>
        </p:spPr>
      </p:pic>
      <p:pic>
        <p:nvPicPr>
          <p:cNvPr id="940" name="Google Shape;940;p79"/>
          <p:cNvPicPr preferRelativeResize="0"/>
          <p:nvPr/>
        </p:nvPicPr>
        <p:blipFill rotWithShape="1">
          <a:blip r:embed="rId4">
            <a:alphaModFix/>
          </a:blip>
          <a:srcRect b="0" l="0" r="0" t="0"/>
          <a:stretch/>
        </p:blipFill>
        <p:spPr>
          <a:xfrm>
            <a:off x="4911425" y="1170125"/>
            <a:ext cx="4080174" cy="3616609"/>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4" name="Shape 944"/>
        <p:cNvGrpSpPr/>
        <p:nvPr/>
      </p:nvGrpSpPr>
      <p:grpSpPr>
        <a:xfrm>
          <a:off x="0" y="0"/>
          <a:ext cx="0" cy="0"/>
          <a:chOff x="0" y="0"/>
          <a:chExt cx="0" cy="0"/>
        </a:xfrm>
      </p:grpSpPr>
      <p:sp>
        <p:nvSpPr>
          <p:cNvPr id="945" name="Google Shape;945;p8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Attentioned RNN: the decoder</a:t>
            </a:r>
            <a:endParaRPr/>
          </a:p>
        </p:txBody>
      </p:sp>
      <p:pic>
        <p:nvPicPr>
          <p:cNvPr id="946" name="Google Shape;946;p80"/>
          <p:cNvPicPr preferRelativeResize="0"/>
          <p:nvPr/>
        </p:nvPicPr>
        <p:blipFill rotWithShape="1">
          <a:blip r:embed="rId3">
            <a:alphaModFix/>
          </a:blip>
          <a:srcRect b="0" l="0" r="0" t="0"/>
          <a:stretch/>
        </p:blipFill>
        <p:spPr>
          <a:xfrm>
            <a:off x="448000" y="1170125"/>
            <a:ext cx="4524069" cy="3820976"/>
          </a:xfrm>
          <a:prstGeom prst="rect">
            <a:avLst/>
          </a:prstGeom>
          <a:noFill/>
          <a:ln>
            <a:noFill/>
          </a:ln>
        </p:spPr>
      </p:pic>
      <p:pic>
        <p:nvPicPr>
          <p:cNvPr id="947" name="Google Shape;947;p80"/>
          <p:cNvPicPr preferRelativeResize="0"/>
          <p:nvPr/>
        </p:nvPicPr>
        <p:blipFill rotWithShape="1">
          <a:blip r:embed="rId4">
            <a:alphaModFix/>
          </a:blip>
          <a:srcRect b="0" l="0" r="0" t="0"/>
          <a:stretch/>
        </p:blipFill>
        <p:spPr>
          <a:xfrm>
            <a:off x="5299869" y="1170125"/>
            <a:ext cx="3406804" cy="3820976"/>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1" name="Shape 951"/>
        <p:cNvGrpSpPr/>
        <p:nvPr/>
      </p:nvGrpSpPr>
      <p:grpSpPr>
        <a:xfrm>
          <a:off x="0" y="0"/>
          <a:ext cx="0" cy="0"/>
          <a:chOff x="0" y="0"/>
          <a:chExt cx="0" cy="0"/>
        </a:xfrm>
      </p:grpSpPr>
      <p:sp>
        <p:nvSpPr>
          <p:cNvPr id="952" name="Google Shape;952;p81"/>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Notable pre-trained NLP models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9"/>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Let’s use attention on top of a seq2seq translation model that uses a biLSTM encoder and an LSTM decoder.</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6" name="Shape 956"/>
        <p:cNvGrpSpPr/>
        <p:nvPr/>
      </p:nvGrpSpPr>
      <p:grpSpPr>
        <a:xfrm>
          <a:off x="0" y="0"/>
          <a:ext cx="0" cy="0"/>
          <a:chOff x="0" y="0"/>
          <a:chExt cx="0" cy="0"/>
        </a:xfrm>
      </p:grpSpPr>
      <p:pic>
        <p:nvPicPr>
          <p:cNvPr id="957" name="Google Shape;957;p82"/>
          <p:cNvPicPr preferRelativeResize="0"/>
          <p:nvPr/>
        </p:nvPicPr>
        <p:blipFill>
          <a:blip r:embed="rId3">
            <a:alphaModFix/>
          </a:blip>
          <a:stretch>
            <a:fillRect/>
          </a:stretch>
        </p:blipFill>
        <p:spPr>
          <a:xfrm>
            <a:off x="152400" y="542338"/>
            <a:ext cx="8839199" cy="4058816"/>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1" name="Shape 961"/>
        <p:cNvGrpSpPr/>
        <p:nvPr/>
      </p:nvGrpSpPr>
      <p:grpSpPr>
        <a:xfrm>
          <a:off x="0" y="0"/>
          <a:ext cx="0" cy="0"/>
          <a:chOff x="0" y="0"/>
          <a:chExt cx="0" cy="0"/>
        </a:xfrm>
      </p:grpSpPr>
      <p:sp>
        <p:nvSpPr>
          <p:cNvPr id="962" name="Google Shape;962;p83"/>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t>ELMo: Embeddings from Language Models</a:t>
            </a:r>
            <a:endParaRPr/>
          </a:p>
          <a:p>
            <a:pPr indent="0" lvl="0" marL="0" rtl="0" algn="ctr">
              <a:lnSpc>
                <a:spcPct val="100000"/>
              </a:lnSpc>
              <a:spcBef>
                <a:spcPts val="0"/>
              </a:spcBef>
              <a:spcAft>
                <a:spcPts val="0"/>
              </a:spcAft>
              <a:buSzPts val="3600"/>
              <a:buNone/>
            </a:pPr>
            <a:r>
              <a:rPr lang="en-US"/>
              <a:t>Pre-trained biLSTM for contextual embedding</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6" name="Shape 966"/>
        <p:cNvGrpSpPr/>
        <p:nvPr/>
      </p:nvGrpSpPr>
      <p:grpSpPr>
        <a:xfrm>
          <a:off x="0" y="0"/>
          <a:ext cx="0" cy="0"/>
          <a:chOff x="0" y="0"/>
          <a:chExt cx="0" cy="0"/>
        </a:xfrm>
      </p:grpSpPr>
      <p:sp>
        <p:nvSpPr>
          <p:cNvPr id="967" name="Google Shape;967;p8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Context-based disambiguation is hard.</a:t>
            </a:r>
            <a:endParaRPr/>
          </a:p>
        </p:txBody>
      </p:sp>
      <p:pic>
        <p:nvPicPr>
          <p:cNvPr id="968" name="Google Shape;968;p84"/>
          <p:cNvPicPr preferRelativeResize="0"/>
          <p:nvPr/>
        </p:nvPicPr>
        <p:blipFill>
          <a:blip r:embed="rId3">
            <a:alphaModFix/>
          </a:blip>
          <a:stretch>
            <a:fillRect/>
          </a:stretch>
        </p:blipFill>
        <p:spPr>
          <a:xfrm>
            <a:off x="1327875" y="1142600"/>
            <a:ext cx="6488246" cy="3820974"/>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2" name="Shape 972"/>
        <p:cNvGrpSpPr/>
        <p:nvPr/>
      </p:nvGrpSpPr>
      <p:grpSpPr>
        <a:xfrm>
          <a:off x="0" y="0"/>
          <a:ext cx="0" cy="0"/>
          <a:chOff x="0" y="0"/>
          <a:chExt cx="0" cy="0"/>
        </a:xfrm>
      </p:grpSpPr>
      <p:sp>
        <p:nvSpPr>
          <p:cNvPr id="973" name="Google Shape;973;p8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ELMo's biLSTM is pretrained on a language model.</a:t>
            </a:r>
            <a:endParaRPr/>
          </a:p>
        </p:txBody>
      </p:sp>
      <p:pic>
        <p:nvPicPr>
          <p:cNvPr id="974" name="Google Shape;974;p85"/>
          <p:cNvPicPr preferRelativeResize="0"/>
          <p:nvPr/>
        </p:nvPicPr>
        <p:blipFill>
          <a:blip r:embed="rId3">
            <a:alphaModFix/>
          </a:blip>
          <a:stretch>
            <a:fillRect/>
          </a:stretch>
        </p:blipFill>
        <p:spPr>
          <a:xfrm>
            <a:off x="2707287" y="1121925"/>
            <a:ext cx="3729424" cy="3820973"/>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8" name="Shape 978"/>
        <p:cNvGrpSpPr/>
        <p:nvPr/>
      </p:nvGrpSpPr>
      <p:grpSpPr>
        <a:xfrm>
          <a:off x="0" y="0"/>
          <a:ext cx="0" cy="0"/>
          <a:chOff x="0" y="0"/>
          <a:chExt cx="0" cy="0"/>
        </a:xfrm>
      </p:grpSpPr>
      <p:sp>
        <p:nvSpPr>
          <p:cNvPr id="979" name="Google Shape;979;p8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ELMo's embedding of a word given the sentence is the concatenation of its biLSTM's hidden states for the word.</a:t>
            </a:r>
            <a:endParaRPr/>
          </a:p>
        </p:txBody>
      </p:sp>
      <p:pic>
        <p:nvPicPr>
          <p:cNvPr id="980" name="Google Shape;980;p86"/>
          <p:cNvPicPr preferRelativeResize="0"/>
          <p:nvPr/>
        </p:nvPicPr>
        <p:blipFill>
          <a:blip r:embed="rId3">
            <a:alphaModFix/>
          </a:blip>
          <a:stretch>
            <a:fillRect/>
          </a:stretch>
        </p:blipFill>
        <p:spPr>
          <a:xfrm>
            <a:off x="1406738" y="1611525"/>
            <a:ext cx="6330525" cy="3283176"/>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4" name="Shape 984"/>
        <p:cNvGrpSpPr/>
        <p:nvPr/>
      </p:nvGrpSpPr>
      <p:grpSpPr>
        <a:xfrm>
          <a:off x="0" y="0"/>
          <a:ext cx="0" cy="0"/>
          <a:chOff x="0" y="0"/>
          <a:chExt cx="0" cy="0"/>
        </a:xfrm>
      </p:grpSpPr>
      <p:sp>
        <p:nvSpPr>
          <p:cNvPr id="985" name="Google Shape;985;p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ELMo: biLSTM for neural word embeddings</a:t>
            </a:r>
            <a:endParaRPr/>
          </a:p>
        </p:txBody>
      </p:sp>
      <p:pic>
        <p:nvPicPr>
          <p:cNvPr id="986" name="Google Shape;986;p87"/>
          <p:cNvPicPr preferRelativeResize="0"/>
          <p:nvPr/>
        </p:nvPicPr>
        <p:blipFill>
          <a:blip r:embed="rId3">
            <a:alphaModFix/>
          </a:blip>
          <a:stretch>
            <a:fillRect/>
          </a:stretch>
        </p:blipFill>
        <p:spPr>
          <a:xfrm>
            <a:off x="152400" y="1778925"/>
            <a:ext cx="8839202" cy="1974449"/>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0" name="Shape 990"/>
        <p:cNvGrpSpPr/>
        <p:nvPr/>
      </p:nvGrpSpPr>
      <p:grpSpPr>
        <a:xfrm>
          <a:off x="0" y="0"/>
          <a:ext cx="0" cy="0"/>
          <a:chOff x="0" y="0"/>
          <a:chExt cx="0" cy="0"/>
        </a:xfrm>
      </p:grpSpPr>
      <p:sp>
        <p:nvSpPr>
          <p:cNvPr id="991" name="Google Shape;991;p88"/>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sz="2600"/>
              <a:t>BERT</a:t>
            </a:r>
            <a:r>
              <a:rPr lang="en-US" sz="2600"/>
              <a:t>: Bidirectional Encoder Representations from Transformers</a:t>
            </a:r>
            <a:endParaRPr sz="2600"/>
          </a:p>
          <a:p>
            <a:pPr indent="0" lvl="0" marL="0" rtl="0" algn="ctr">
              <a:lnSpc>
                <a:spcPct val="100000"/>
              </a:lnSpc>
              <a:spcBef>
                <a:spcPts val="0"/>
              </a:spcBef>
              <a:spcAft>
                <a:spcPts val="0"/>
              </a:spcAft>
              <a:buSzPts val="3600"/>
              <a:buNone/>
            </a:pPr>
            <a:r>
              <a:rPr lang="en-US" sz="2600"/>
              <a:t>Pre-trained transformer encoder for sentence embedding</a:t>
            </a:r>
            <a:endParaRPr sz="2600"/>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5" name="Shape 995"/>
        <p:cNvGrpSpPr/>
        <p:nvPr/>
      </p:nvGrpSpPr>
      <p:grpSpPr>
        <a:xfrm>
          <a:off x="0" y="0"/>
          <a:ext cx="0" cy="0"/>
          <a:chOff x="0" y="0"/>
          <a:chExt cx="0" cy="0"/>
        </a:xfrm>
      </p:grpSpPr>
      <p:sp>
        <p:nvSpPr>
          <p:cNvPr id="996" name="Google Shape;996;p8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BERT is </a:t>
            </a:r>
            <a:r>
              <a:rPr lang="en-US"/>
              <a:t>ImageNet for language</a:t>
            </a:r>
            <a:endParaRPr/>
          </a:p>
        </p:txBody>
      </p:sp>
      <p:pic>
        <p:nvPicPr>
          <p:cNvPr id="997" name="Google Shape;997;p89"/>
          <p:cNvPicPr preferRelativeResize="0"/>
          <p:nvPr/>
        </p:nvPicPr>
        <p:blipFill>
          <a:blip r:embed="rId3">
            <a:alphaModFix/>
          </a:blip>
          <a:stretch>
            <a:fillRect/>
          </a:stretch>
        </p:blipFill>
        <p:spPr>
          <a:xfrm>
            <a:off x="152400" y="1170125"/>
            <a:ext cx="8839200" cy="3285192"/>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1" name="Shape 1001"/>
        <p:cNvGrpSpPr/>
        <p:nvPr/>
      </p:nvGrpSpPr>
      <p:grpSpPr>
        <a:xfrm>
          <a:off x="0" y="0"/>
          <a:ext cx="0" cy="0"/>
          <a:chOff x="0" y="0"/>
          <a:chExt cx="0" cy="0"/>
        </a:xfrm>
      </p:grpSpPr>
      <p:sp>
        <p:nvSpPr>
          <p:cNvPr id="1002" name="Google Shape;1002;p9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BERT is ImageNet for language</a:t>
            </a:r>
            <a:endParaRPr/>
          </a:p>
        </p:txBody>
      </p:sp>
      <p:pic>
        <p:nvPicPr>
          <p:cNvPr id="1003" name="Google Shape;1003;p90"/>
          <p:cNvPicPr preferRelativeResize="0"/>
          <p:nvPr/>
        </p:nvPicPr>
        <p:blipFill>
          <a:blip r:embed="rId3">
            <a:alphaModFix/>
          </a:blip>
          <a:stretch>
            <a:fillRect/>
          </a:stretch>
        </p:blipFill>
        <p:spPr>
          <a:xfrm>
            <a:off x="1104100" y="1073725"/>
            <a:ext cx="6935796" cy="3820975"/>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7" name="Shape 1007"/>
        <p:cNvGrpSpPr/>
        <p:nvPr/>
      </p:nvGrpSpPr>
      <p:grpSpPr>
        <a:xfrm>
          <a:off x="0" y="0"/>
          <a:ext cx="0" cy="0"/>
          <a:chOff x="0" y="0"/>
          <a:chExt cx="0" cy="0"/>
        </a:xfrm>
      </p:grpSpPr>
      <p:sp>
        <p:nvSpPr>
          <p:cNvPr id="1008" name="Google Shape;1008;p9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BERT's architecture is just a transformer's encoder stack.</a:t>
            </a:r>
            <a:endParaRPr/>
          </a:p>
        </p:txBody>
      </p:sp>
      <p:pic>
        <p:nvPicPr>
          <p:cNvPr id="1009" name="Google Shape;1009;p91"/>
          <p:cNvPicPr preferRelativeResize="0"/>
          <p:nvPr/>
        </p:nvPicPr>
        <p:blipFill>
          <a:blip r:embed="rId3">
            <a:alphaModFix/>
          </a:blip>
          <a:stretch>
            <a:fillRect/>
          </a:stretch>
        </p:blipFill>
        <p:spPr>
          <a:xfrm>
            <a:off x="152400" y="1170125"/>
            <a:ext cx="8839199" cy="369740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Let’s translate from French to English.</a:t>
            </a:r>
            <a:endParaRPr/>
          </a:p>
        </p:txBody>
      </p:sp>
      <p:sp>
        <p:nvSpPr>
          <p:cNvPr id="100" name="Google Shape;100;p20"/>
          <p:cNvSpPr/>
          <p:nvPr/>
        </p:nvSpPr>
        <p:spPr>
          <a:xfrm>
            <a:off x="731520" y="412577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01" name="Google Shape;101;p20"/>
          <p:cNvSpPr/>
          <p:nvPr/>
        </p:nvSpPr>
        <p:spPr>
          <a:xfrm>
            <a:off x="2431366" y="412577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02" name="Google Shape;102;p20"/>
          <p:cNvSpPr/>
          <p:nvPr/>
        </p:nvSpPr>
        <p:spPr>
          <a:xfrm>
            <a:off x="4131212" y="412577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03" name="Google Shape;103;p20"/>
          <p:cNvSpPr/>
          <p:nvPr/>
        </p:nvSpPr>
        <p:spPr>
          <a:xfrm>
            <a:off x="5831058" y="412577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04" name="Google Shape;104;p20"/>
          <p:cNvSpPr/>
          <p:nvPr/>
        </p:nvSpPr>
        <p:spPr>
          <a:xfrm>
            <a:off x="7530904" y="412577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3" name="Shape 1013"/>
        <p:cNvGrpSpPr/>
        <p:nvPr/>
      </p:nvGrpSpPr>
      <p:grpSpPr>
        <a:xfrm>
          <a:off x="0" y="0"/>
          <a:ext cx="0" cy="0"/>
          <a:chOff x="0" y="0"/>
          <a:chExt cx="0" cy="0"/>
        </a:xfrm>
      </p:grpSpPr>
      <p:sp>
        <p:nvSpPr>
          <p:cNvPr id="1014" name="Google Shape;1014;p9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BERT is trained just like a skip-gram model.</a:t>
            </a:r>
            <a:endParaRPr/>
          </a:p>
        </p:txBody>
      </p:sp>
      <p:pic>
        <p:nvPicPr>
          <p:cNvPr id="1015" name="Google Shape;1015;p92"/>
          <p:cNvPicPr preferRelativeResize="0"/>
          <p:nvPr/>
        </p:nvPicPr>
        <p:blipFill>
          <a:blip r:embed="rId3">
            <a:alphaModFix/>
          </a:blip>
          <a:stretch>
            <a:fillRect/>
          </a:stretch>
        </p:blipFill>
        <p:spPr>
          <a:xfrm>
            <a:off x="1664213" y="1121925"/>
            <a:ext cx="5815572" cy="3820975"/>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9" name="Shape 1019"/>
        <p:cNvGrpSpPr/>
        <p:nvPr/>
      </p:nvGrpSpPr>
      <p:grpSpPr>
        <a:xfrm>
          <a:off x="0" y="0"/>
          <a:ext cx="0" cy="0"/>
          <a:chOff x="0" y="0"/>
          <a:chExt cx="0" cy="0"/>
        </a:xfrm>
      </p:grpSpPr>
      <p:sp>
        <p:nvSpPr>
          <p:cNvPr id="1020" name="Google Shape;1020;p93"/>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a:solidFill>
                  <a:srgbClr val="FF9900"/>
                </a:solidFill>
              </a:rPr>
              <a:t>“You can’t cram the meaning of a whole %&amp;!$# sentence into a single $&amp;!#* vector!”</a:t>
            </a:r>
            <a:endParaRPr>
              <a:solidFill>
                <a:srgbClr val="FF9900"/>
              </a:solidFill>
            </a:endParaRPr>
          </a:p>
          <a:p>
            <a:pPr indent="0" lvl="0" marL="0" rtl="0" algn="ctr">
              <a:lnSpc>
                <a:spcPct val="100000"/>
              </a:lnSpc>
              <a:spcBef>
                <a:spcPts val="0"/>
              </a:spcBef>
              <a:spcAft>
                <a:spcPts val="0"/>
              </a:spcAft>
              <a:buSzPts val="3600"/>
              <a:buNone/>
            </a:pPr>
            <a:r>
              <a:rPr lang="en-US">
                <a:solidFill>
                  <a:srgbClr val="FF9900"/>
                </a:solidFill>
              </a:rPr>
              <a:t>-- Ray Mooney, Association for Computational Linguistics (ACL) 2014</a:t>
            </a:r>
            <a:endParaRPr>
              <a:solidFill>
                <a:srgbClr val="FF9900"/>
              </a:solidFill>
            </a:endParaRPr>
          </a:p>
        </p:txBody>
      </p:sp>
      <p:cxnSp>
        <p:nvCxnSpPr>
          <p:cNvPr id="1021" name="Google Shape;1021;p93"/>
          <p:cNvCxnSpPr/>
          <p:nvPr/>
        </p:nvCxnSpPr>
        <p:spPr>
          <a:xfrm>
            <a:off x="1185975" y="1710200"/>
            <a:ext cx="6888000" cy="34500"/>
          </a:xfrm>
          <a:prstGeom prst="straightConnector1">
            <a:avLst/>
          </a:prstGeom>
          <a:noFill/>
          <a:ln cap="flat" cmpd="sng" w="9525">
            <a:solidFill>
              <a:srgbClr val="FF9900"/>
            </a:solidFill>
            <a:prstDash val="solid"/>
            <a:round/>
            <a:headEnd len="med" w="med" type="none"/>
            <a:tailEnd len="med" w="med" type="none"/>
          </a:ln>
        </p:spPr>
      </p:cxnSp>
      <p:cxnSp>
        <p:nvCxnSpPr>
          <p:cNvPr id="1022" name="Google Shape;1022;p93"/>
          <p:cNvCxnSpPr/>
          <p:nvPr/>
        </p:nvCxnSpPr>
        <p:spPr>
          <a:xfrm>
            <a:off x="671250" y="2276275"/>
            <a:ext cx="7650900" cy="33900"/>
          </a:xfrm>
          <a:prstGeom prst="straightConnector1">
            <a:avLst/>
          </a:prstGeom>
          <a:noFill/>
          <a:ln cap="flat" cmpd="sng" w="9525">
            <a:solidFill>
              <a:srgbClr val="FF9900"/>
            </a:solidFill>
            <a:prstDash val="solid"/>
            <a:round/>
            <a:headEnd len="med" w="med" type="none"/>
            <a:tailEnd len="med" w="med" type="none"/>
          </a:ln>
        </p:spPr>
      </p:cxn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6" name="Shape 1026"/>
        <p:cNvGrpSpPr/>
        <p:nvPr/>
      </p:nvGrpSpPr>
      <p:grpSpPr>
        <a:xfrm>
          <a:off x="0" y="0"/>
          <a:ext cx="0" cy="0"/>
          <a:chOff x="0" y="0"/>
          <a:chExt cx="0" cy="0"/>
        </a:xfrm>
      </p:grpSpPr>
      <p:sp>
        <p:nvSpPr>
          <p:cNvPr id="1027" name="Google Shape;1027;p94"/>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sz="2800"/>
              <a:t>OpenAI's transformer</a:t>
            </a:r>
            <a:endParaRPr sz="2800"/>
          </a:p>
          <a:p>
            <a:pPr indent="0" lvl="0" marL="0" rtl="0" algn="ctr">
              <a:lnSpc>
                <a:spcPct val="100000"/>
              </a:lnSpc>
              <a:spcBef>
                <a:spcPts val="0"/>
              </a:spcBef>
              <a:spcAft>
                <a:spcPts val="0"/>
              </a:spcAft>
              <a:buSzPts val="3600"/>
              <a:buNone/>
            </a:pPr>
            <a:r>
              <a:rPr lang="en-US" sz="2800"/>
              <a:t>Pre-trained transformer decoder for language modeling</a:t>
            </a:r>
            <a:endParaRPr sz="2800"/>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1" name="Shape 1031"/>
        <p:cNvGrpSpPr/>
        <p:nvPr/>
      </p:nvGrpSpPr>
      <p:grpSpPr>
        <a:xfrm>
          <a:off x="0" y="0"/>
          <a:ext cx="0" cy="0"/>
          <a:chOff x="0" y="0"/>
          <a:chExt cx="0" cy="0"/>
        </a:xfrm>
      </p:grpSpPr>
      <p:sp>
        <p:nvSpPr>
          <p:cNvPr id="1032" name="Google Shape;1032;p9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original OpenAI transformer is just a decoder stack trained on language modeling (unsupervised). </a:t>
            </a:r>
            <a:endParaRPr/>
          </a:p>
        </p:txBody>
      </p:sp>
      <p:pic>
        <p:nvPicPr>
          <p:cNvPr id="1033" name="Google Shape;1033;p95"/>
          <p:cNvPicPr preferRelativeResize="0"/>
          <p:nvPr/>
        </p:nvPicPr>
        <p:blipFill>
          <a:blip r:embed="rId3">
            <a:alphaModFix/>
          </a:blip>
          <a:stretch>
            <a:fillRect/>
          </a:stretch>
        </p:blipFill>
        <p:spPr>
          <a:xfrm>
            <a:off x="2417263" y="1717800"/>
            <a:ext cx="4309476" cy="3032299"/>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7" name="Shape 1037"/>
        <p:cNvGrpSpPr/>
        <p:nvPr/>
      </p:nvGrpSpPr>
      <p:grpSpPr>
        <a:xfrm>
          <a:off x="0" y="0"/>
          <a:ext cx="0" cy="0"/>
          <a:chOff x="0" y="0"/>
          <a:chExt cx="0" cy="0"/>
        </a:xfrm>
      </p:grpSpPr>
      <p:sp>
        <p:nvSpPr>
          <p:cNvPr id="1038" name="Google Shape;1038;p9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2900"/>
              <a:t>As with BERT, you can use the pretrained model for any task.</a:t>
            </a:r>
            <a:endParaRPr sz="2900"/>
          </a:p>
        </p:txBody>
      </p:sp>
      <p:pic>
        <p:nvPicPr>
          <p:cNvPr id="1039" name="Google Shape;1039;p96"/>
          <p:cNvPicPr preferRelativeResize="0"/>
          <p:nvPr/>
        </p:nvPicPr>
        <p:blipFill>
          <a:blip r:embed="rId3">
            <a:alphaModFix/>
          </a:blip>
          <a:stretch>
            <a:fillRect/>
          </a:stretch>
        </p:blipFill>
        <p:spPr>
          <a:xfrm>
            <a:off x="1589975" y="1094400"/>
            <a:ext cx="5964044" cy="3820975"/>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3" name="Shape 1043"/>
        <p:cNvGrpSpPr/>
        <p:nvPr/>
      </p:nvGrpSpPr>
      <p:grpSpPr>
        <a:xfrm>
          <a:off x="0" y="0"/>
          <a:ext cx="0" cy="0"/>
          <a:chOff x="0" y="0"/>
          <a:chExt cx="0" cy="0"/>
        </a:xfrm>
      </p:grpSpPr>
      <p:sp>
        <p:nvSpPr>
          <p:cNvPr id="1044" name="Google Shape;1044;p9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2900"/>
              <a:t>Different tasks use the OpenAI transformer in different ways.</a:t>
            </a:r>
            <a:endParaRPr sz="2900"/>
          </a:p>
        </p:txBody>
      </p:sp>
      <p:pic>
        <p:nvPicPr>
          <p:cNvPr id="1045" name="Google Shape;1045;p97"/>
          <p:cNvPicPr preferRelativeResize="0"/>
          <p:nvPr/>
        </p:nvPicPr>
        <p:blipFill>
          <a:blip r:embed="rId3">
            <a:alphaModFix/>
          </a:blip>
          <a:stretch>
            <a:fillRect/>
          </a:stretch>
        </p:blipFill>
        <p:spPr>
          <a:xfrm>
            <a:off x="882413" y="1190775"/>
            <a:ext cx="7379170" cy="3820976"/>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9" name="Shape 1049"/>
        <p:cNvGrpSpPr/>
        <p:nvPr/>
      </p:nvGrpSpPr>
      <p:grpSpPr>
        <a:xfrm>
          <a:off x="0" y="0"/>
          <a:ext cx="0" cy="0"/>
          <a:chOff x="0" y="0"/>
          <a:chExt cx="0" cy="0"/>
        </a:xfrm>
      </p:grpSpPr>
      <p:sp>
        <p:nvSpPr>
          <p:cNvPr id="1050" name="Google Shape;1050;p9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US" sz="2900"/>
              <a:t>OpenAI tested their transformer on zero-shot learning.</a:t>
            </a:r>
            <a:endParaRPr sz="2900"/>
          </a:p>
          <a:p>
            <a:pPr indent="0" lvl="0" marL="0" rtl="0" algn="l">
              <a:spcBef>
                <a:spcPts val="0"/>
              </a:spcBef>
              <a:spcAft>
                <a:spcPts val="0"/>
              </a:spcAft>
              <a:buNone/>
            </a:pPr>
            <a:r>
              <a:t/>
            </a:r>
            <a:endParaRPr/>
          </a:p>
        </p:txBody>
      </p:sp>
      <p:sp>
        <p:nvSpPr>
          <p:cNvPr id="1051" name="Google Shape;1051;p9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US"/>
              <a:t>"</a:t>
            </a:r>
            <a:r>
              <a:rPr lang="en-US"/>
              <a:t>For SST-2 (sentiment analysis), we append the token very to each example and restrict the language model’s output distribution to only the words positive and negative and guess the token it assigns higher probability to as the prediction…"</a:t>
            </a:r>
            <a:endParaRPr/>
          </a:p>
          <a:p>
            <a:pPr indent="0" lvl="0" marL="0" rtl="0" algn="l">
              <a:spcBef>
                <a:spcPts val="0"/>
              </a:spcBef>
              <a:spcAft>
                <a:spcPts val="0"/>
              </a:spcAft>
              <a:buNone/>
            </a:pPr>
            <a:r>
              <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5" name="Shape 1055"/>
        <p:cNvGrpSpPr/>
        <p:nvPr/>
      </p:nvGrpSpPr>
      <p:grpSpPr>
        <a:xfrm>
          <a:off x="0" y="0"/>
          <a:ext cx="0" cy="0"/>
          <a:chOff x="0" y="0"/>
          <a:chExt cx="0" cy="0"/>
        </a:xfrm>
      </p:grpSpPr>
      <p:sp>
        <p:nvSpPr>
          <p:cNvPr id="1056" name="Google Shape;1056;p9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2900"/>
              <a:t>Open AI's GPT-2 is just a really, really large transformer.</a:t>
            </a:r>
            <a:endParaRPr/>
          </a:p>
        </p:txBody>
      </p:sp>
      <p:sp>
        <p:nvSpPr>
          <p:cNvPr id="1057" name="Google Shape;1057;p9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a:t>1.5 billion parameters!</a:t>
            </a:r>
            <a:endParaRPr/>
          </a:p>
          <a:p>
            <a:pPr indent="-342900" lvl="0" marL="457200" rtl="0" algn="l">
              <a:spcBef>
                <a:spcPts val="0"/>
              </a:spcBef>
              <a:spcAft>
                <a:spcPts val="0"/>
              </a:spcAft>
              <a:buSzPts val="1800"/>
              <a:buChar char="●"/>
            </a:pPr>
            <a:r>
              <a:rPr lang="en-US"/>
              <a:t>Trained on 8 million web pages!</a:t>
            </a:r>
            <a:endParaRPr/>
          </a:p>
          <a:p>
            <a:pPr indent="-317500" lvl="1" marL="914400" rtl="0" algn="l">
              <a:spcBef>
                <a:spcPts val="0"/>
              </a:spcBef>
              <a:spcAft>
                <a:spcPts val="0"/>
              </a:spcAft>
              <a:buSzPts val="1400"/>
              <a:buChar char="○"/>
            </a:pPr>
            <a:r>
              <a:rPr lang="en-US"/>
              <a:t>Scraped every outgoing link on Reddit with at least 3 upvotes.</a:t>
            </a:r>
            <a:endParaRPr/>
          </a:p>
        </p:txBody>
      </p:sp>
      <p:pic>
        <p:nvPicPr>
          <p:cNvPr id="1058" name="Google Shape;1058;p99"/>
          <p:cNvPicPr preferRelativeResize="0"/>
          <p:nvPr/>
        </p:nvPicPr>
        <p:blipFill>
          <a:blip r:embed="rId3">
            <a:alphaModFix/>
          </a:blip>
          <a:stretch>
            <a:fillRect/>
          </a:stretch>
        </p:blipFill>
        <p:spPr>
          <a:xfrm>
            <a:off x="1989975" y="2290050"/>
            <a:ext cx="4275924" cy="2454099"/>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2" name="Shape 1062"/>
        <p:cNvGrpSpPr/>
        <p:nvPr/>
      </p:nvGrpSpPr>
      <p:grpSpPr>
        <a:xfrm>
          <a:off x="0" y="0"/>
          <a:ext cx="0" cy="0"/>
          <a:chOff x="0" y="0"/>
          <a:chExt cx="0" cy="0"/>
        </a:xfrm>
      </p:grpSpPr>
      <p:sp>
        <p:nvSpPr>
          <p:cNvPr id="1063" name="Google Shape;1063;p10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Looking forward</a:t>
            </a:r>
            <a:endParaRPr/>
          </a:p>
        </p:txBody>
      </p:sp>
      <p:sp>
        <p:nvSpPr>
          <p:cNvPr id="1064" name="Google Shape;1064;p10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chemeClr val="accent3"/>
              </a:buClr>
              <a:buSzPts val="1800"/>
              <a:buFont typeface="Average"/>
              <a:buChar char="●"/>
            </a:pPr>
            <a:r>
              <a:rPr lang="en-US"/>
              <a:t>New module next week: special topics</a:t>
            </a:r>
            <a:endParaRPr/>
          </a:p>
          <a:p>
            <a:pPr indent="-317500" lvl="1" marL="914400" marR="0" rtl="0" algn="l">
              <a:lnSpc>
                <a:spcPct val="115000"/>
              </a:lnSpc>
              <a:spcBef>
                <a:spcPts val="0"/>
              </a:spcBef>
              <a:spcAft>
                <a:spcPts val="0"/>
              </a:spcAft>
              <a:buSzPts val="1400"/>
              <a:buChar char="○"/>
            </a:pPr>
            <a:r>
              <a:rPr lang="en-US"/>
              <a:t>Reinforcement learning</a:t>
            </a:r>
            <a:endParaRPr/>
          </a:p>
          <a:p>
            <a:pPr indent="-317500" lvl="1" marL="914400" marR="0" rtl="0" algn="l">
              <a:lnSpc>
                <a:spcPct val="115000"/>
              </a:lnSpc>
              <a:spcBef>
                <a:spcPts val="0"/>
              </a:spcBef>
              <a:spcAft>
                <a:spcPts val="0"/>
              </a:spcAft>
              <a:buSzPts val="1400"/>
              <a:buChar char="○"/>
            </a:pPr>
            <a:r>
              <a:rPr lang="en-US"/>
              <a:t>Optimization</a:t>
            </a:r>
            <a:endParaRPr/>
          </a:p>
          <a:p>
            <a:pPr indent="-317500" lvl="1" marL="914400" marR="0" rtl="0" algn="l">
              <a:lnSpc>
                <a:spcPct val="115000"/>
              </a:lnSpc>
              <a:spcBef>
                <a:spcPts val="0"/>
              </a:spcBef>
              <a:spcAft>
                <a:spcPts val="0"/>
              </a:spcAft>
              <a:buSzPts val="1400"/>
              <a:buChar char="○"/>
            </a:pPr>
            <a:r>
              <a:rPr lang="en-US"/>
              <a:t>Neuroscience</a:t>
            </a:r>
            <a:endParaRPr/>
          </a:p>
          <a:p>
            <a:pPr indent="-317500" lvl="1" marL="914400" marR="0" rtl="0" algn="l">
              <a:lnSpc>
                <a:spcPct val="115000"/>
              </a:lnSpc>
              <a:spcBef>
                <a:spcPts val="0"/>
              </a:spcBef>
              <a:spcAft>
                <a:spcPts val="0"/>
              </a:spcAft>
              <a:buSzPts val="1400"/>
              <a:buChar char="○"/>
            </a:pPr>
            <a:r>
              <a:rPr lang="en-US"/>
              <a:t>Causality</a:t>
            </a:r>
            <a:endParaRPr/>
          </a:p>
          <a:p>
            <a:pPr indent="-317500" lvl="1" marL="914400" marR="0" rtl="0" algn="l">
              <a:lnSpc>
                <a:spcPct val="115000"/>
              </a:lnSpc>
              <a:spcBef>
                <a:spcPts val="0"/>
              </a:spcBef>
              <a:spcAft>
                <a:spcPts val="0"/>
              </a:spcAft>
              <a:buSzPts val="1400"/>
              <a:buChar char="○"/>
            </a:pPr>
            <a:r>
              <a:rPr lang="en-US"/>
              <a:t>Guest lectures</a:t>
            </a:r>
            <a:endParaRPr/>
          </a:p>
          <a:p>
            <a:pPr indent="-342900" lvl="0" marL="457200" marR="0" rtl="0" algn="l">
              <a:lnSpc>
                <a:spcPct val="115000"/>
              </a:lnSpc>
              <a:spcBef>
                <a:spcPts val="0"/>
              </a:spcBef>
              <a:spcAft>
                <a:spcPts val="0"/>
              </a:spcAft>
              <a:buSzPts val="1800"/>
              <a:buChar char="●"/>
            </a:pPr>
            <a:r>
              <a:rPr lang="en-US"/>
              <a:t>Project proposal is due on Friday</a:t>
            </a:r>
            <a:endParaRPr/>
          </a:p>
          <a:p>
            <a:pPr indent="-342900" lvl="0" marL="457200" marR="0" rtl="0" algn="l">
              <a:lnSpc>
                <a:spcPct val="115000"/>
              </a:lnSpc>
              <a:spcBef>
                <a:spcPts val="0"/>
              </a:spcBef>
              <a:spcAft>
                <a:spcPts val="0"/>
              </a:spcAft>
              <a:buSzPts val="1800"/>
              <a:buChar char="●"/>
            </a:pPr>
            <a:r>
              <a:rPr lang="en-US"/>
              <a:t>Start HW2 and the project early!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sz="2600"/>
              <a:t>First, we compute the forward-facing hidden states of the biLSTM.</a:t>
            </a:r>
            <a:endParaRPr/>
          </a:p>
        </p:txBody>
      </p:sp>
      <p:sp>
        <p:nvSpPr>
          <p:cNvPr id="110" name="Google Shape;110;p21"/>
          <p:cNvSpPr/>
          <p:nvPr/>
        </p:nvSpPr>
        <p:spPr>
          <a:xfrm>
            <a:off x="731520" y="4125775"/>
            <a:ext cx="1111347" cy="572700"/>
          </a:xfrm>
          <a:prstGeom prst="rect">
            <a:avLst/>
          </a:prstGeom>
          <a:blipFill rotWithShape="1">
            <a:blip r:embed="rId3">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11" name="Google Shape;111;p21"/>
          <p:cNvSpPr/>
          <p:nvPr/>
        </p:nvSpPr>
        <p:spPr>
          <a:xfrm>
            <a:off x="2431366" y="4125774"/>
            <a:ext cx="1111347" cy="572700"/>
          </a:xfrm>
          <a:prstGeom prst="rect">
            <a:avLst/>
          </a:prstGeom>
          <a:blipFill rotWithShape="1">
            <a:blip r:embed="rId4">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12" name="Google Shape;112;p21"/>
          <p:cNvSpPr/>
          <p:nvPr/>
        </p:nvSpPr>
        <p:spPr>
          <a:xfrm>
            <a:off x="4131212" y="4125774"/>
            <a:ext cx="1111347" cy="572700"/>
          </a:xfrm>
          <a:prstGeom prst="rect">
            <a:avLst/>
          </a:prstGeom>
          <a:blipFill rotWithShape="1">
            <a:blip r:embed="rId5">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13" name="Google Shape;113;p21"/>
          <p:cNvSpPr/>
          <p:nvPr/>
        </p:nvSpPr>
        <p:spPr>
          <a:xfrm>
            <a:off x="5831058" y="4125774"/>
            <a:ext cx="1111347" cy="572700"/>
          </a:xfrm>
          <a:prstGeom prst="rect">
            <a:avLst/>
          </a:prstGeom>
          <a:blipFill rotWithShape="1">
            <a:blip r:embed="rId6">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14" name="Google Shape;114;p21"/>
          <p:cNvSpPr/>
          <p:nvPr/>
        </p:nvSpPr>
        <p:spPr>
          <a:xfrm>
            <a:off x="7530904" y="4125773"/>
            <a:ext cx="1111347" cy="572700"/>
          </a:xfrm>
          <a:prstGeom prst="rect">
            <a:avLst/>
          </a:prstGeom>
          <a:blipFill rotWithShape="1">
            <a:blip r:embed="rId7">
              <a:alphaModFix/>
            </a:blip>
            <a:stretch>
              <a:fillRect b="-4081"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15" name="Google Shape;115;p21"/>
          <p:cNvSpPr/>
          <p:nvPr/>
        </p:nvSpPr>
        <p:spPr>
          <a:xfrm>
            <a:off x="731520" y="2947181"/>
            <a:ext cx="407964" cy="356248"/>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16" name="Google Shape;116;p21"/>
          <p:cNvSpPr/>
          <p:nvPr/>
        </p:nvSpPr>
        <p:spPr>
          <a:xfrm>
            <a:off x="2431366" y="2947181"/>
            <a:ext cx="407964" cy="356248"/>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17" name="Google Shape;117;p21"/>
          <p:cNvSpPr/>
          <p:nvPr/>
        </p:nvSpPr>
        <p:spPr>
          <a:xfrm>
            <a:off x="4131212" y="2947181"/>
            <a:ext cx="407964" cy="35624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18" name="Google Shape;118;p21"/>
          <p:cNvSpPr/>
          <p:nvPr/>
        </p:nvSpPr>
        <p:spPr>
          <a:xfrm>
            <a:off x="731520" y="3536478"/>
            <a:ext cx="407964" cy="356248"/>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19" name="Google Shape;119;p21"/>
          <p:cNvSpPr/>
          <p:nvPr/>
        </p:nvSpPr>
        <p:spPr>
          <a:xfrm>
            <a:off x="5831058" y="2947181"/>
            <a:ext cx="407964" cy="356248"/>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20" name="Google Shape;120;p21"/>
          <p:cNvSpPr/>
          <p:nvPr/>
        </p:nvSpPr>
        <p:spPr>
          <a:xfrm>
            <a:off x="7530904" y="2948669"/>
            <a:ext cx="407964" cy="356248"/>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21" name="Google Shape;121;p21"/>
          <p:cNvSpPr/>
          <p:nvPr/>
        </p:nvSpPr>
        <p:spPr>
          <a:xfrm>
            <a:off x="2425500" y="3536477"/>
            <a:ext cx="407964" cy="356248"/>
          </a:xfrm>
          <a:prstGeom prst="rect">
            <a:avLst/>
          </a:prstGeom>
          <a:blipFill rotWithShape="1">
            <a:blip r:embed="rId1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22" name="Google Shape;122;p21"/>
          <p:cNvSpPr/>
          <p:nvPr/>
        </p:nvSpPr>
        <p:spPr>
          <a:xfrm>
            <a:off x="4124166" y="3536476"/>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23" name="Google Shape;123;p21"/>
          <p:cNvSpPr/>
          <p:nvPr/>
        </p:nvSpPr>
        <p:spPr>
          <a:xfrm>
            <a:off x="5831058" y="3536477"/>
            <a:ext cx="407964" cy="356248"/>
          </a:xfrm>
          <a:prstGeom prst="rect">
            <a:avLst/>
          </a:prstGeom>
          <a:blipFill rotWithShape="1">
            <a:blip r:embed="rId1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sp>
        <p:nvSpPr>
          <p:cNvPr id="124" name="Google Shape;124;p21"/>
          <p:cNvSpPr/>
          <p:nvPr/>
        </p:nvSpPr>
        <p:spPr>
          <a:xfrm>
            <a:off x="7530904" y="3536477"/>
            <a:ext cx="407964" cy="356248"/>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latin typeface="Arial"/>
                <a:ea typeface="Arial"/>
                <a:cs typeface="Arial"/>
                <a:sym typeface="Arial"/>
              </a:rPr>
              <a:t> </a:t>
            </a:r>
            <a:endParaRPr/>
          </a:p>
        </p:txBody>
      </p:sp>
      <p:cxnSp>
        <p:nvCxnSpPr>
          <p:cNvPr id="125" name="Google Shape;125;p21"/>
          <p:cNvCxnSpPr>
            <a:stCxn id="110" idx="0"/>
            <a:endCxn id="118" idx="2"/>
          </p:cNvCxnSpPr>
          <p:nvPr/>
        </p:nvCxnSpPr>
        <p:spPr>
          <a:xfrm rot="10800000">
            <a:off x="935594" y="3892675"/>
            <a:ext cx="351600" cy="233100"/>
          </a:xfrm>
          <a:prstGeom prst="straightConnector1">
            <a:avLst/>
          </a:prstGeom>
          <a:noFill/>
          <a:ln cap="flat" cmpd="sng" w="9525">
            <a:solidFill>
              <a:schemeClr val="dk1"/>
            </a:solidFill>
            <a:prstDash val="solid"/>
            <a:round/>
            <a:headEnd len="sm" w="sm" type="none"/>
            <a:tailEnd len="med" w="med" type="triangle"/>
          </a:ln>
        </p:spPr>
      </p:cxnSp>
      <p:cxnSp>
        <p:nvCxnSpPr>
          <p:cNvPr id="126" name="Google Shape;126;p21"/>
          <p:cNvCxnSpPr/>
          <p:nvPr/>
        </p:nvCxnSpPr>
        <p:spPr>
          <a:xfrm rot="10800000">
            <a:off x="2657618" y="3892725"/>
            <a:ext cx="351692" cy="233049"/>
          </a:xfrm>
          <a:prstGeom prst="straightConnector1">
            <a:avLst/>
          </a:prstGeom>
          <a:noFill/>
          <a:ln cap="flat" cmpd="sng" w="9525">
            <a:solidFill>
              <a:schemeClr val="dk1"/>
            </a:solidFill>
            <a:prstDash val="solid"/>
            <a:round/>
            <a:headEnd len="sm" w="sm" type="none"/>
            <a:tailEnd len="med" w="med" type="triangle"/>
          </a:ln>
        </p:spPr>
      </p:cxnSp>
      <p:cxnSp>
        <p:nvCxnSpPr>
          <p:cNvPr id="127" name="Google Shape;127;p21"/>
          <p:cNvCxnSpPr/>
          <p:nvPr/>
        </p:nvCxnSpPr>
        <p:spPr>
          <a:xfrm rot="10800000">
            <a:off x="4301192" y="3892724"/>
            <a:ext cx="351692" cy="233049"/>
          </a:xfrm>
          <a:prstGeom prst="straightConnector1">
            <a:avLst/>
          </a:prstGeom>
          <a:noFill/>
          <a:ln cap="flat" cmpd="sng" w="9525">
            <a:solidFill>
              <a:schemeClr val="dk1"/>
            </a:solidFill>
            <a:prstDash val="solid"/>
            <a:round/>
            <a:headEnd len="sm" w="sm" type="none"/>
            <a:tailEnd len="med" w="med" type="triangle"/>
          </a:ln>
        </p:spPr>
      </p:cxnSp>
      <p:cxnSp>
        <p:nvCxnSpPr>
          <p:cNvPr id="128" name="Google Shape;128;p21"/>
          <p:cNvCxnSpPr/>
          <p:nvPr/>
        </p:nvCxnSpPr>
        <p:spPr>
          <a:xfrm rot="10800000">
            <a:off x="5974069" y="3875562"/>
            <a:ext cx="351692" cy="233049"/>
          </a:xfrm>
          <a:prstGeom prst="straightConnector1">
            <a:avLst/>
          </a:prstGeom>
          <a:noFill/>
          <a:ln cap="flat" cmpd="sng" w="9525">
            <a:solidFill>
              <a:schemeClr val="dk1"/>
            </a:solidFill>
            <a:prstDash val="solid"/>
            <a:round/>
            <a:headEnd len="sm" w="sm" type="none"/>
            <a:tailEnd len="med" w="med" type="triangle"/>
          </a:ln>
        </p:spPr>
      </p:cxnSp>
      <p:cxnSp>
        <p:nvCxnSpPr>
          <p:cNvPr id="129" name="Google Shape;129;p21"/>
          <p:cNvCxnSpPr/>
          <p:nvPr/>
        </p:nvCxnSpPr>
        <p:spPr>
          <a:xfrm rot="10800000">
            <a:off x="7729016" y="3889629"/>
            <a:ext cx="351692" cy="233049"/>
          </a:xfrm>
          <a:prstGeom prst="straightConnector1">
            <a:avLst/>
          </a:prstGeom>
          <a:noFill/>
          <a:ln cap="flat" cmpd="sng" w="9525">
            <a:solidFill>
              <a:schemeClr val="dk1"/>
            </a:solidFill>
            <a:prstDash val="solid"/>
            <a:round/>
            <a:headEnd len="sm" w="sm" type="none"/>
            <a:tailEnd len="med" w="med" type="triangle"/>
          </a:ln>
        </p:spPr>
      </p:cxnSp>
      <p:cxnSp>
        <p:nvCxnSpPr>
          <p:cNvPr id="130" name="Google Shape;130;p21"/>
          <p:cNvCxnSpPr>
            <a:stCxn id="118" idx="0"/>
            <a:endCxn id="115" idx="2"/>
          </p:cNvCxnSpPr>
          <p:nvPr/>
        </p:nvCxnSpPr>
        <p:spPr>
          <a:xfrm rot="10800000">
            <a:off x="935502" y="3303378"/>
            <a:ext cx="0" cy="233100"/>
          </a:xfrm>
          <a:prstGeom prst="straightConnector1">
            <a:avLst/>
          </a:prstGeom>
          <a:noFill/>
          <a:ln cap="flat" cmpd="sng" w="9525">
            <a:solidFill>
              <a:schemeClr val="dk1"/>
            </a:solidFill>
            <a:prstDash val="solid"/>
            <a:round/>
            <a:headEnd len="sm" w="sm" type="none"/>
            <a:tailEnd len="med" w="med" type="triangle"/>
          </a:ln>
        </p:spPr>
      </p:cxnSp>
      <p:cxnSp>
        <p:nvCxnSpPr>
          <p:cNvPr id="131" name="Google Shape;131;p21"/>
          <p:cNvCxnSpPr>
            <a:stCxn id="115" idx="3"/>
            <a:endCxn id="121" idx="1"/>
          </p:cNvCxnSpPr>
          <p:nvPr/>
        </p:nvCxnSpPr>
        <p:spPr>
          <a:xfrm>
            <a:off x="1139484" y="3125305"/>
            <a:ext cx="1286100" cy="589200"/>
          </a:xfrm>
          <a:prstGeom prst="straightConnector1">
            <a:avLst/>
          </a:prstGeom>
          <a:noFill/>
          <a:ln cap="flat" cmpd="sng" w="9525">
            <a:solidFill>
              <a:schemeClr val="dk1"/>
            </a:solidFill>
            <a:prstDash val="solid"/>
            <a:round/>
            <a:headEnd len="sm" w="sm" type="none"/>
            <a:tailEnd len="med" w="med" type="triangle"/>
          </a:ln>
        </p:spPr>
      </p:cxnSp>
      <p:cxnSp>
        <p:nvCxnSpPr>
          <p:cNvPr id="132" name="Google Shape;132;p21"/>
          <p:cNvCxnSpPr/>
          <p:nvPr/>
        </p:nvCxnSpPr>
        <p:spPr>
          <a:xfrm rot="10800000">
            <a:off x="2629482" y="3295554"/>
            <a:ext cx="0" cy="233049"/>
          </a:xfrm>
          <a:prstGeom prst="straightConnector1">
            <a:avLst/>
          </a:prstGeom>
          <a:noFill/>
          <a:ln cap="flat" cmpd="sng" w="9525">
            <a:solidFill>
              <a:schemeClr val="dk1"/>
            </a:solidFill>
            <a:prstDash val="solid"/>
            <a:round/>
            <a:headEnd len="sm" w="sm" type="none"/>
            <a:tailEnd len="med" w="med" type="triangle"/>
          </a:ln>
        </p:spPr>
      </p:cxnSp>
      <p:cxnSp>
        <p:nvCxnSpPr>
          <p:cNvPr id="133" name="Google Shape;133;p21"/>
          <p:cNvCxnSpPr/>
          <p:nvPr/>
        </p:nvCxnSpPr>
        <p:spPr>
          <a:xfrm rot="10800000">
            <a:off x="4346917" y="3303429"/>
            <a:ext cx="0" cy="233049"/>
          </a:xfrm>
          <a:prstGeom prst="straightConnector1">
            <a:avLst/>
          </a:prstGeom>
          <a:noFill/>
          <a:ln cap="flat" cmpd="sng" w="9525">
            <a:solidFill>
              <a:schemeClr val="dk1"/>
            </a:solidFill>
            <a:prstDash val="solid"/>
            <a:round/>
            <a:headEnd len="sm" w="sm" type="none"/>
            <a:tailEnd len="med" w="med" type="triangle"/>
          </a:ln>
        </p:spPr>
      </p:cxnSp>
      <p:cxnSp>
        <p:nvCxnSpPr>
          <p:cNvPr id="134" name="Google Shape;134;p21"/>
          <p:cNvCxnSpPr/>
          <p:nvPr/>
        </p:nvCxnSpPr>
        <p:spPr>
          <a:xfrm rot="10800000">
            <a:off x="6035040" y="3303429"/>
            <a:ext cx="0" cy="233049"/>
          </a:xfrm>
          <a:prstGeom prst="straightConnector1">
            <a:avLst/>
          </a:prstGeom>
          <a:noFill/>
          <a:ln cap="flat" cmpd="sng" w="9525">
            <a:solidFill>
              <a:schemeClr val="dk1"/>
            </a:solidFill>
            <a:prstDash val="solid"/>
            <a:round/>
            <a:headEnd len="sm" w="sm" type="none"/>
            <a:tailEnd len="med" w="med" type="triangle"/>
          </a:ln>
        </p:spPr>
      </p:cxnSp>
      <p:cxnSp>
        <p:nvCxnSpPr>
          <p:cNvPr id="135" name="Google Shape;135;p21"/>
          <p:cNvCxnSpPr/>
          <p:nvPr/>
        </p:nvCxnSpPr>
        <p:spPr>
          <a:xfrm rot="10800000">
            <a:off x="7733706" y="3302588"/>
            <a:ext cx="0" cy="233049"/>
          </a:xfrm>
          <a:prstGeom prst="straightConnector1">
            <a:avLst/>
          </a:prstGeom>
          <a:noFill/>
          <a:ln cap="flat" cmpd="sng" w="9525">
            <a:solidFill>
              <a:schemeClr val="dk1"/>
            </a:solidFill>
            <a:prstDash val="solid"/>
            <a:round/>
            <a:headEnd len="sm" w="sm" type="none"/>
            <a:tailEnd len="med" w="med" type="triangle"/>
          </a:ln>
        </p:spPr>
      </p:cxnSp>
      <p:cxnSp>
        <p:nvCxnSpPr>
          <p:cNvPr id="136" name="Google Shape;136;p21"/>
          <p:cNvCxnSpPr/>
          <p:nvPr/>
        </p:nvCxnSpPr>
        <p:spPr>
          <a:xfrm>
            <a:off x="2839330" y="3138544"/>
            <a:ext cx="1286016" cy="589296"/>
          </a:xfrm>
          <a:prstGeom prst="straightConnector1">
            <a:avLst/>
          </a:prstGeom>
          <a:noFill/>
          <a:ln cap="flat" cmpd="sng" w="9525">
            <a:solidFill>
              <a:schemeClr val="dk1"/>
            </a:solidFill>
            <a:prstDash val="solid"/>
            <a:round/>
            <a:headEnd len="sm" w="sm" type="none"/>
            <a:tailEnd len="med" w="med" type="triangle"/>
          </a:ln>
        </p:spPr>
      </p:cxnSp>
      <p:cxnSp>
        <p:nvCxnSpPr>
          <p:cNvPr id="137" name="Google Shape;137;p21"/>
          <p:cNvCxnSpPr/>
          <p:nvPr/>
        </p:nvCxnSpPr>
        <p:spPr>
          <a:xfrm>
            <a:off x="4548550" y="3138544"/>
            <a:ext cx="1286016" cy="589296"/>
          </a:xfrm>
          <a:prstGeom prst="straightConnector1">
            <a:avLst/>
          </a:prstGeom>
          <a:noFill/>
          <a:ln cap="flat" cmpd="sng" w="9525">
            <a:solidFill>
              <a:schemeClr val="dk1"/>
            </a:solidFill>
            <a:prstDash val="solid"/>
            <a:round/>
            <a:headEnd len="sm" w="sm" type="none"/>
            <a:tailEnd len="med" w="med" type="triangle"/>
          </a:ln>
        </p:spPr>
      </p:cxnSp>
      <p:cxnSp>
        <p:nvCxnSpPr>
          <p:cNvPr id="138" name="Google Shape;138;p21"/>
          <p:cNvCxnSpPr/>
          <p:nvPr/>
        </p:nvCxnSpPr>
        <p:spPr>
          <a:xfrm>
            <a:off x="6252517" y="3138544"/>
            <a:ext cx="1286016" cy="589296"/>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